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 id="2147483671" r:id="rId2"/>
  </p:sldMasterIdLst>
  <p:notesMasterIdLst>
    <p:notesMasterId r:id="rId25"/>
  </p:notesMasterIdLst>
  <p:sldIdLst>
    <p:sldId id="256" r:id="rId3"/>
    <p:sldId id="257" r:id="rId4"/>
    <p:sldId id="259" r:id="rId5"/>
    <p:sldId id="261" r:id="rId6"/>
    <p:sldId id="262" r:id="rId7"/>
    <p:sldId id="263" r:id="rId8"/>
    <p:sldId id="265" r:id="rId9"/>
    <p:sldId id="264" r:id="rId10"/>
    <p:sldId id="266" r:id="rId11"/>
    <p:sldId id="267" r:id="rId12"/>
    <p:sldId id="268" r:id="rId13"/>
    <p:sldId id="270" r:id="rId14"/>
    <p:sldId id="271" r:id="rId15"/>
    <p:sldId id="273" r:id="rId16"/>
    <p:sldId id="274" r:id="rId17"/>
    <p:sldId id="275" r:id="rId18"/>
    <p:sldId id="272" r:id="rId19"/>
    <p:sldId id="276" r:id="rId20"/>
    <p:sldId id="277" r:id="rId21"/>
    <p:sldId id="278" r:id="rId22"/>
    <p:sldId id="279" r:id="rId23"/>
    <p:sldId id="280" r:id="rId24"/>
  </p:sldIdLst>
  <p:sldSz cx="9144000" cy="5143500" type="screen16x9"/>
  <p:notesSz cx="6858000" cy="9144000"/>
  <p:embeddedFontLst>
    <p:embeddedFont>
      <p:font typeface="Dosis" pitchFamily="2" charset="0"/>
      <p:regular r:id="rId26"/>
      <p:bold r:id="rId27"/>
    </p:embeddedFont>
    <p:embeddedFont>
      <p:font typeface="Roboto" panose="02000000000000000000" pitchFamily="2" charset="0"/>
      <p:regular r:id="rId28"/>
      <p:bold r:id="rId29"/>
      <p:italic r:id="rId30"/>
      <p:boldItalic r:id="rId3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1895" autoAdjust="0"/>
    <p:restoredTop sz="94660"/>
  </p:normalViewPr>
  <p:slideViewPr>
    <p:cSldViewPr snapToGrid="0">
      <p:cViewPr varScale="1">
        <p:scale>
          <a:sx n="48" d="100"/>
          <a:sy n="48" d="100"/>
        </p:scale>
        <p:origin x="52" y="59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font" Target="fonts/font1.fntdata"/><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notesMaster" Target="notesMasters/notesMaster1.xml"/><Relationship Id="rId33"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font" Target="fonts/font3.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6.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tableStyles" Target="tableStyles.xml"/><Relationship Id="rId8" Type="http://schemas.openxmlformats.org/officeDocument/2006/relationships/slide" Target="slides/slide6.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3475590-DA0A-433D-8021-132FBD084D48}" type="doc">
      <dgm:prSet loTypeId="urn:microsoft.com/office/officeart/2005/8/layout/hList1" loCatId="list" qsTypeId="urn:microsoft.com/office/officeart/2005/8/quickstyle/simple1" qsCatId="simple" csTypeId="urn:microsoft.com/office/officeart/2005/8/colors/colorful5" csCatId="colorful" phldr="1"/>
      <dgm:spPr/>
      <dgm:t>
        <a:bodyPr/>
        <a:lstStyle/>
        <a:p>
          <a:endParaRPr lang="en-ID"/>
        </a:p>
      </dgm:t>
    </dgm:pt>
    <dgm:pt modelId="{649ABF15-CBC1-46CB-81C5-5822015E82D9}">
      <dgm:prSet phldrT="[Text]"/>
      <dgm:spPr/>
      <dgm:t>
        <a:bodyPr/>
        <a:lstStyle/>
        <a:p>
          <a:r>
            <a:rPr lang="en-US" dirty="0"/>
            <a:t>Encoding</a:t>
          </a:r>
          <a:endParaRPr lang="en-ID" dirty="0"/>
        </a:p>
      </dgm:t>
    </dgm:pt>
    <dgm:pt modelId="{07E618BA-BC57-4A60-874D-58D1AF9C4C32}" type="parTrans" cxnId="{7B545518-F29D-4086-9C66-28BB5AA5FAB0}">
      <dgm:prSet/>
      <dgm:spPr/>
      <dgm:t>
        <a:bodyPr/>
        <a:lstStyle/>
        <a:p>
          <a:endParaRPr lang="en-ID"/>
        </a:p>
      </dgm:t>
    </dgm:pt>
    <dgm:pt modelId="{0446A15F-12EE-4E5D-8B37-AD6AB1CFA22E}" type="sibTrans" cxnId="{7B545518-F29D-4086-9C66-28BB5AA5FAB0}">
      <dgm:prSet/>
      <dgm:spPr/>
      <dgm:t>
        <a:bodyPr/>
        <a:lstStyle/>
        <a:p>
          <a:endParaRPr lang="en-ID"/>
        </a:p>
      </dgm:t>
    </dgm:pt>
    <dgm:pt modelId="{1F4EC566-FD3A-46F4-A567-32FB5255396D}">
      <dgm:prSet phldrT="[Text]" custT="1"/>
      <dgm:spPr/>
      <dgm:t>
        <a:bodyPr/>
        <a:lstStyle/>
        <a:p>
          <a:pPr algn="ctr"/>
          <a:r>
            <a:rPr lang="en-US" sz="2400" dirty="0"/>
            <a:t>Pandas get dummies</a:t>
          </a:r>
          <a:endParaRPr lang="en-ID" sz="2400" dirty="0"/>
        </a:p>
      </dgm:t>
    </dgm:pt>
    <dgm:pt modelId="{154696F5-31BE-4C05-BDCF-5433776FA0C4}" type="parTrans" cxnId="{1E755FE3-9025-4313-8FFB-7E50D74C2A25}">
      <dgm:prSet/>
      <dgm:spPr/>
      <dgm:t>
        <a:bodyPr/>
        <a:lstStyle/>
        <a:p>
          <a:endParaRPr lang="en-ID"/>
        </a:p>
      </dgm:t>
    </dgm:pt>
    <dgm:pt modelId="{00E23DF9-D4CA-4313-ACB6-3C2BE09E18E3}" type="sibTrans" cxnId="{1E755FE3-9025-4313-8FFB-7E50D74C2A25}">
      <dgm:prSet/>
      <dgm:spPr/>
      <dgm:t>
        <a:bodyPr/>
        <a:lstStyle/>
        <a:p>
          <a:endParaRPr lang="en-ID"/>
        </a:p>
      </dgm:t>
    </dgm:pt>
    <dgm:pt modelId="{DC710112-E4E6-4256-82C7-0BC8F32A6AFB}">
      <dgm:prSet phldrT="[Text]"/>
      <dgm:spPr/>
      <dgm:t>
        <a:bodyPr/>
        <a:lstStyle/>
        <a:p>
          <a:r>
            <a:rPr lang="en-US" dirty="0"/>
            <a:t>Split Data</a:t>
          </a:r>
          <a:endParaRPr lang="en-ID" dirty="0"/>
        </a:p>
      </dgm:t>
    </dgm:pt>
    <dgm:pt modelId="{86F30C39-3140-4941-A99B-D7C0A3A21315}" type="parTrans" cxnId="{CF4F8BF8-0178-4B86-BB6F-67DBF9594185}">
      <dgm:prSet/>
      <dgm:spPr/>
      <dgm:t>
        <a:bodyPr/>
        <a:lstStyle/>
        <a:p>
          <a:endParaRPr lang="en-ID"/>
        </a:p>
      </dgm:t>
    </dgm:pt>
    <dgm:pt modelId="{5257F2B8-8514-4AA2-86F4-E4BD236A105C}" type="sibTrans" cxnId="{CF4F8BF8-0178-4B86-BB6F-67DBF9594185}">
      <dgm:prSet/>
      <dgm:spPr/>
      <dgm:t>
        <a:bodyPr/>
        <a:lstStyle/>
        <a:p>
          <a:endParaRPr lang="en-ID"/>
        </a:p>
      </dgm:t>
    </dgm:pt>
    <dgm:pt modelId="{E23C222F-0ECB-43AC-B725-466CDB2621A4}">
      <dgm:prSet phldrT="[Text]" custT="1"/>
      <dgm:spPr/>
      <dgm:t>
        <a:bodyPr/>
        <a:lstStyle/>
        <a:p>
          <a:pPr algn="ctr"/>
          <a:r>
            <a:rPr lang="en-US" sz="2400" dirty="0"/>
            <a:t>20 : 80</a:t>
          </a:r>
          <a:endParaRPr lang="en-ID" sz="2400" dirty="0"/>
        </a:p>
      </dgm:t>
    </dgm:pt>
    <dgm:pt modelId="{D4915839-52F7-4650-B043-CD94881E821D}" type="parTrans" cxnId="{A479FCDE-9B97-4685-9B00-89C97F2F1763}">
      <dgm:prSet/>
      <dgm:spPr/>
      <dgm:t>
        <a:bodyPr/>
        <a:lstStyle/>
        <a:p>
          <a:endParaRPr lang="en-ID"/>
        </a:p>
      </dgm:t>
    </dgm:pt>
    <dgm:pt modelId="{474826E8-3A98-4A60-9CA1-62734B8D5869}" type="sibTrans" cxnId="{A479FCDE-9B97-4685-9B00-89C97F2F1763}">
      <dgm:prSet/>
      <dgm:spPr/>
      <dgm:t>
        <a:bodyPr/>
        <a:lstStyle/>
        <a:p>
          <a:endParaRPr lang="en-ID"/>
        </a:p>
      </dgm:t>
    </dgm:pt>
    <dgm:pt modelId="{E1201DF1-85A6-424F-BA06-F124CC21E44A}">
      <dgm:prSet phldrT="[Text]"/>
      <dgm:spPr/>
      <dgm:t>
        <a:bodyPr/>
        <a:lstStyle/>
        <a:p>
          <a:r>
            <a:rPr lang="en-US" dirty="0"/>
            <a:t>Scaling </a:t>
          </a:r>
          <a:endParaRPr lang="en-ID" dirty="0"/>
        </a:p>
      </dgm:t>
    </dgm:pt>
    <dgm:pt modelId="{6FA7F77B-5CD2-475F-AD99-88B40271AF6E}" type="parTrans" cxnId="{19348CC4-9405-4E42-B759-3E744F3A5B9D}">
      <dgm:prSet/>
      <dgm:spPr/>
      <dgm:t>
        <a:bodyPr/>
        <a:lstStyle/>
        <a:p>
          <a:endParaRPr lang="en-ID"/>
        </a:p>
      </dgm:t>
    </dgm:pt>
    <dgm:pt modelId="{3B089AF3-E42A-4E7E-B087-ADC07FBA3EF9}" type="sibTrans" cxnId="{19348CC4-9405-4E42-B759-3E744F3A5B9D}">
      <dgm:prSet/>
      <dgm:spPr/>
      <dgm:t>
        <a:bodyPr/>
        <a:lstStyle/>
        <a:p>
          <a:endParaRPr lang="en-ID"/>
        </a:p>
      </dgm:t>
    </dgm:pt>
    <dgm:pt modelId="{F1C6ED83-138A-4561-8B9F-FE9C37C6E14D}">
      <dgm:prSet phldrT="[Text]" custT="1"/>
      <dgm:spPr/>
      <dgm:t>
        <a:bodyPr/>
        <a:lstStyle/>
        <a:p>
          <a:pPr algn="ctr"/>
          <a:r>
            <a:rPr lang="en-US" sz="2400" dirty="0"/>
            <a:t>Standard Scaler</a:t>
          </a:r>
          <a:endParaRPr lang="en-ID" sz="2400" dirty="0"/>
        </a:p>
      </dgm:t>
    </dgm:pt>
    <dgm:pt modelId="{5447D46C-6559-47F7-9DEF-04ECA1692050}" type="parTrans" cxnId="{A8B5CAB0-495B-4E2C-BF16-0B19EC2A247A}">
      <dgm:prSet/>
      <dgm:spPr/>
      <dgm:t>
        <a:bodyPr/>
        <a:lstStyle/>
        <a:p>
          <a:endParaRPr lang="en-ID"/>
        </a:p>
      </dgm:t>
    </dgm:pt>
    <dgm:pt modelId="{260FEB1B-1552-4552-AEFC-FAB5F117177F}" type="sibTrans" cxnId="{A8B5CAB0-495B-4E2C-BF16-0B19EC2A247A}">
      <dgm:prSet/>
      <dgm:spPr/>
      <dgm:t>
        <a:bodyPr/>
        <a:lstStyle/>
        <a:p>
          <a:endParaRPr lang="en-ID"/>
        </a:p>
      </dgm:t>
    </dgm:pt>
    <dgm:pt modelId="{7D32214F-5D68-4523-8950-185623F8DEF8}" type="pres">
      <dgm:prSet presAssocID="{A3475590-DA0A-433D-8021-132FBD084D48}" presName="Name0" presStyleCnt="0">
        <dgm:presLayoutVars>
          <dgm:dir/>
          <dgm:animLvl val="lvl"/>
          <dgm:resizeHandles val="exact"/>
        </dgm:presLayoutVars>
      </dgm:prSet>
      <dgm:spPr/>
    </dgm:pt>
    <dgm:pt modelId="{7EA2745A-BBC1-4441-8B91-25F5AD597485}" type="pres">
      <dgm:prSet presAssocID="{649ABF15-CBC1-46CB-81C5-5822015E82D9}" presName="composite" presStyleCnt="0"/>
      <dgm:spPr/>
    </dgm:pt>
    <dgm:pt modelId="{FBC078E2-EC32-41F0-9AF2-18F922AA1B84}" type="pres">
      <dgm:prSet presAssocID="{649ABF15-CBC1-46CB-81C5-5822015E82D9}" presName="parTx" presStyleLbl="alignNode1" presStyleIdx="0" presStyleCnt="3">
        <dgm:presLayoutVars>
          <dgm:chMax val="0"/>
          <dgm:chPref val="0"/>
          <dgm:bulletEnabled val="1"/>
        </dgm:presLayoutVars>
      </dgm:prSet>
      <dgm:spPr/>
    </dgm:pt>
    <dgm:pt modelId="{6B18B99A-1327-406C-A4F1-BBED8B8400FB}" type="pres">
      <dgm:prSet presAssocID="{649ABF15-CBC1-46CB-81C5-5822015E82D9}" presName="desTx" presStyleLbl="alignAccFollowNode1" presStyleIdx="0" presStyleCnt="3">
        <dgm:presLayoutVars>
          <dgm:bulletEnabled val="1"/>
        </dgm:presLayoutVars>
      </dgm:prSet>
      <dgm:spPr/>
    </dgm:pt>
    <dgm:pt modelId="{47DE73E5-5ED3-4133-AE7D-29C89E73CCFA}" type="pres">
      <dgm:prSet presAssocID="{0446A15F-12EE-4E5D-8B37-AD6AB1CFA22E}" presName="space" presStyleCnt="0"/>
      <dgm:spPr/>
    </dgm:pt>
    <dgm:pt modelId="{B4741B29-054C-4CD1-8ED4-54C1EA8BC4AE}" type="pres">
      <dgm:prSet presAssocID="{DC710112-E4E6-4256-82C7-0BC8F32A6AFB}" presName="composite" presStyleCnt="0"/>
      <dgm:spPr/>
    </dgm:pt>
    <dgm:pt modelId="{D85F8BCF-E608-4BA0-B7E0-24A349A4AEF8}" type="pres">
      <dgm:prSet presAssocID="{DC710112-E4E6-4256-82C7-0BC8F32A6AFB}" presName="parTx" presStyleLbl="alignNode1" presStyleIdx="1" presStyleCnt="3">
        <dgm:presLayoutVars>
          <dgm:chMax val="0"/>
          <dgm:chPref val="0"/>
          <dgm:bulletEnabled val="1"/>
        </dgm:presLayoutVars>
      </dgm:prSet>
      <dgm:spPr/>
    </dgm:pt>
    <dgm:pt modelId="{71B3C5B9-E6FF-46FC-8605-8ECE36FAC048}" type="pres">
      <dgm:prSet presAssocID="{DC710112-E4E6-4256-82C7-0BC8F32A6AFB}" presName="desTx" presStyleLbl="alignAccFollowNode1" presStyleIdx="1" presStyleCnt="3">
        <dgm:presLayoutVars>
          <dgm:bulletEnabled val="1"/>
        </dgm:presLayoutVars>
      </dgm:prSet>
      <dgm:spPr/>
    </dgm:pt>
    <dgm:pt modelId="{F9A87389-A319-475A-BFAF-27C1E69EFA04}" type="pres">
      <dgm:prSet presAssocID="{5257F2B8-8514-4AA2-86F4-E4BD236A105C}" presName="space" presStyleCnt="0"/>
      <dgm:spPr/>
    </dgm:pt>
    <dgm:pt modelId="{3510C8B6-0178-4882-AB0A-FD9154EDA652}" type="pres">
      <dgm:prSet presAssocID="{E1201DF1-85A6-424F-BA06-F124CC21E44A}" presName="composite" presStyleCnt="0"/>
      <dgm:spPr/>
    </dgm:pt>
    <dgm:pt modelId="{0E774D49-D6F3-40D1-94DB-A37DE04E7713}" type="pres">
      <dgm:prSet presAssocID="{E1201DF1-85A6-424F-BA06-F124CC21E44A}" presName="parTx" presStyleLbl="alignNode1" presStyleIdx="2" presStyleCnt="3">
        <dgm:presLayoutVars>
          <dgm:chMax val="0"/>
          <dgm:chPref val="0"/>
          <dgm:bulletEnabled val="1"/>
        </dgm:presLayoutVars>
      </dgm:prSet>
      <dgm:spPr/>
    </dgm:pt>
    <dgm:pt modelId="{160E423A-C6F6-4D55-B3E6-C5389D1B29E8}" type="pres">
      <dgm:prSet presAssocID="{E1201DF1-85A6-424F-BA06-F124CC21E44A}" presName="desTx" presStyleLbl="alignAccFollowNode1" presStyleIdx="2" presStyleCnt="3">
        <dgm:presLayoutVars>
          <dgm:bulletEnabled val="1"/>
        </dgm:presLayoutVars>
      </dgm:prSet>
      <dgm:spPr/>
    </dgm:pt>
  </dgm:ptLst>
  <dgm:cxnLst>
    <dgm:cxn modelId="{4538820A-796D-4232-86EB-297B1CE70F8F}" type="presOf" srcId="{DC710112-E4E6-4256-82C7-0BC8F32A6AFB}" destId="{D85F8BCF-E608-4BA0-B7E0-24A349A4AEF8}" srcOrd="0" destOrd="0" presId="urn:microsoft.com/office/officeart/2005/8/layout/hList1"/>
    <dgm:cxn modelId="{7B545518-F29D-4086-9C66-28BB5AA5FAB0}" srcId="{A3475590-DA0A-433D-8021-132FBD084D48}" destId="{649ABF15-CBC1-46CB-81C5-5822015E82D9}" srcOrd="0" destOrd="0" parTransId="{07E618BA-BC57-4A60-874D-58D1AF9C4C32}" sibTransId="{0446A15F-12EE-4E5D-8B37-AD6AB1CFA22E}"/>
    <dgm:cxn modelId="{0D59C33A-15DB-4404-A560-E181B10FCE24}" type="presOf" srcId="{E1201DF1-85A6-424F-BA06-F124CC21E44A}" destId="{0E774D49-D6F3-40D1-94DB-A37DE04E7713}" srcOrd="0" destOrd="0" presId="urn:microsoft.com/office/officeart/2005/8/layout/hList1"/>
    <dgm:cxn modelId="{9972D049-3F4E-4B5A-B7AF-02E9A266122A}" type="presOf" srcId="{A3475590-DA0A-433D-8021-132FBD084D48}" destId="{7D32214F-5D68-4523-8950-185623F8DEF8}" srcOrd="0" destOrd="0" presId="urn:microsoft.com/office/officeart/2005/8/layout/hList1"/>
    <dgm:cxn modelId="{68F15674-772C-4D6B-8B5E-AD6B4B4301BF}" type="presOf" srcId="{649ABF15-CBC1-46CB-81C5-5822015E82D9}" destId="{FBC078E2-EC32-41F0-9AF2-18F922AA1B84}" srcOrd="0" destOrd="0" presId="urn:microsoft.com/office/officeart/2005/8/layout/hList1"/>
    <dgm:cxn modelId="{7B9CA88A-AD14-44A1-B60A-E431A1779D98}" type="presOf" srcId="{1F4EC566-FD3A-46F4-A567-32FB5255396D}" destId="{6B18B99A-1327-406C-A4F1-BBED8B8400FB}" srcOrd="0" destOrd="0" presId="urn:microsoft.com/office/officeart/2005/8/layout/hList1"/>
    <dgm:cxn modelId="{1E498F8E-CF11-45F9-BC50-677C4694D0BB}" type="presOf" srcId="{E23C222F-0ECB-43AC-B725-466CDB2621A4}" destId="{71B3C5B9-E6FF-46FC-8605-8ECE36FAC048}" srcOrd="0" destOrd="0" presId="urn:microsoft.com/office/officeart/2005/8/layout/hList1"/>
    <dgm:cxn modelId="{A8B5CAB0-495B-4E2C-BF16-0B19EC2A247A}" srcId="{E1201DF1-85A6-424F-BA06-F124CC21E44A}" destId="{F1C6ED83-138A-4561-8B9F-FE9C37C6E14D}" srcOrd="0" destOrd="0" parTransId="{5447D46C-6559-47F7-9DEF-04ECA1692050}" sibTransId="{260FEB1B-1552-4552-AEFC-FAB5F117177F}"/>
    <dgm:cxn modelId="{19348CC4-9405-4E42-B759-3E744F3A5B9D}" srcId="{A3475590-DA0A-433D-8021-132FBD084D48}" destId="{E1201DF1-85A6-424F-BA06-F124CC21E44A}" srcOrd="2" destOrd="0" parTransId="{6FA7F77B-5CD2-475F-AD99-88B40271AF6E}" sibTransId="{3B089AF3-E42A-4E7E-B087-ADC07FBA3EF9}"/>
    <dgm:cxn modelId="{278585D3-9BA6-4287-91D7-2C9C413D2D8C}" type="presOf" srcId="{F1C6ED83-138A-4561-8B9F-FE9C37C6E14D}" destId="{160E423A-C6F6-4D55-B3E6-C5389D1B29E8}" srcOrd="0" destOrd="0" presId="urn:microsoft.com/office/officeart/2005/8/layout/hList1"/>
    <dgm:cxn modelId="{A479FCDE-9B97-4685-9B00-89C97F2F1763}" srcId="{DC710112-E4E6-4256-82C7-0BC8F32A6AFB}" destId="{E23C222F-0ECB-43AC-B725-466CDB2621A4}" srcOrd="0" destOrd="0" parTransId="{D4915839-52F7-4650-B043-CD94881E821D}" sibTransId="{474826E8-3A98-4A60-9CA1-62734B8D5869}"/>
    <dgm:cxn modelId="{1E755FE3-9025-4313-8FFB-7E50D74C2A25}" srcId="{649ABF15-CBC1-46CB-81C5-5822015E82D9}" destId="{1F4EC566-FD3A-46F4-A567-32FB5255396D}" srcOrd="0" destOrd="0" parTransId="{154696F5-31BE-4C05-BDCF-5433776FA0C4}" sibTransId="{00E23DF9-D4CA-4313-ACB6-3C2BE09E18E3}"/>
    <dgm:cxn modelId="{CF4F8BF8-0178-4B86-BB6F-67DBF9594185}" srcId="{A3475590-DA0A-433D-8021-132FBD084D48}" destId="{DC710112-E4E6-4256-82C7-0BC8F32A6AFB}" srcOrd="1" destOrd="0" parTransId="{86F30C39-3140-4941-A99B-D7C0A3A21315}" sibTransId="{5257F2B8-8514-4AA2-86F4-E4BD236A105C}"/>
    <dgm:cxn modelId="{0F1BF188-5637-4543-A5EE-3AC85C419530}" type="presParOf" srcId="{7D32214F-5D68-4523-8950-185623F8DEF8}" destId="{7EA2745A-BBC1-4441-8B91-25F5AD597485}" srcOrd="0" destOrd="0" presId="urn:microsoft.com/office/officeart/2005/8/layout/hList1"/>
    <dgm:cxn modelId="{EB624AC7-585A-43AB-A22F-84D9A9405601}" type="presParOf" srcId="{7EA2745A-BBC1-4441-8B91-25F5AD597485}" destId="{FBC078E2-EC32-41F0-9AF2-18F922AA1B84}" srcOrd="0" destOrd="0" presId="urn:microsoft.com/office/officeart/2005/8/layout/hList1"/>
    <dgm:cxn modelId="{2B2A1702-666E-408C-859F-0FB90938A31A}" type="presParOf" srcId="{7EA2745A-BBC1-4441-8B91-25F5AD597485}" destId="{6B18B99A-1327-406C-A4F1-BBED8B8400FB}" srcOrd="1" destOrd="0" presId="urn:microsoft.com/office/officeart/2005/8/layout/hList1"/>
    <dgm:cxn modelId="{59E1A9D3-73F6-4493-B1B1-E07293C3E15E}" type="presParOf" srcId="{7D32214F-5D68-4523-8950-185623F8DEF8}" destId="{47DE73E5-5ED3-4133-AE7D-29C89E73CCFA}" srcOrd="1" destOrd="0" presId="urn:microsoft.com/office/officeart/2005/8/layout/hList1"/>
    <dgm:cxn modelId="{54E8D308-7EC4-4F8B-925F-FEC218870DB3}" type="presParOf" srcId="{7D32214F-5D68-4523-8950-185623F8DEF8}" destId="{B4741B29-054C-4CD1-8ED4-54C1EA8BC4AE}" srcOrd="2" destOrd="0" presId="urn:microsoft.com/office/officeart/2005/8/layout/hList1"/>
    <dgm:cxn modelId="{AB23CD56-7EB3-4AA5-B2C4-8A179E15EE71}" type="presParOf" srcId="{B4741B29-054C-4CD1-8ED4-54C1EA8BC4AE}" destId="{D85F8BCF-E608-4BA0-B7E0-24A349A4AEF8}" srcOrd="0" destOrd="0" presId="urn:microsoft.com/office/officeart/2005/8/layout/hList1"/>
    <dgm:cxn modelId="{FF872E3B-6377-40FE-99F3-4337C88444B6}" type="presParOf" srcId="{B4741B29-054C-4CD1-8ED4-54C1EA8BC4AE}" destId="{71B3C5B9-E6FF-46FC-8605-8ECE36FAC048}" srcOrd="1" destOrd="0" presId="urn:microsoft.com/office/officeart/2005/8/layout/hList1"/>
    <dgm:cxn modelId="{3DB57307-9F33-480A-B5D1-F224D3A1F7B3}" type="presParOf" srcId="{7D32214F-5D68-4523-8950-185623F8DEF8}" destId="{F9A87389-A319-475A-BFAF-27C1E69EFA04}" srcOrd="3" destOrd="0" presId="urn:microsoft.com/office/officeart/2005/8/layout/hList1"/>
    <dgm:cxn modelId="{82C94628-C139-44FF-A39D-2FD3BD0F9F21}" type="presParOf" srcId="{7D32214F-5D68-4523-8950-185623F8DEF8}" destId="{3510C8B6-0178-4882-AB0A-FD9154EDA652}" srcOrd="4" destOrd="0" presId="urn:microsoft.com/office/officeart/2005/8/layout/hList1"/>
    <dgm:cxn modelId="{57C5EE03-2CD2-4412-9F6D-D431D7AF0111}" type="presParOf" srcId="{3510C8B6-0178-4882-AB0A-FD9154EDA652}" destId="{0E774D49-D6F3-40D1-94DB-A37DE04E7713}" srcOrd="0" destOrd="0" presId="urn:microsoft.com/office/officeart/2005/8/layout/hList1"/>
    <dgm:cxn modelId="{DC7E31B4-F637-42AD-864A-B3200830DF24}" type="presParOf" srcId="{3510C8B6-0178-4882-AB0A-FD9154EDA652}" destId="{160E423A-C6F6-4D55-B3E6-C5389D1B29E8}"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C078E2-EC32-41F0-9AF2-18F922AA1B84}">
      <dsp:nvSpPr>
        <dsp:cNvPr id="0" name=""/>
        <dsp:cNvSpPr/>
      </dsp:nvSpPr>
      <dsp:spPr>
        <a:xfrm>
          <a:off x="2476" y="1017388"/>
          <a:ext cx="2415044" cy="966017"/>
        </a:xfrm>
        <a:prstGeom prst="rect">
          <a:avLst/>
        </a:prstGeom>
        <a:solidFill>
          <a:schemeClr val="accent5">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1808" tIns="138176" rIns="241808" bIns="138176" numCol="1" spcCol="1270" anchor="ctr" anchorCtr="0">
          <a:noAutofit/>
        </a:bodyPr>
        <a:lstStyle/>
        <a:p>
          <a:pPr marL="0" lvl="0" indent="0" algn="ctr" defTabSz="1511300">
            <a:lnSpc>
              <a:spcPct val="90000"/>
            </a:lnSpc>
            <a:spcBef>
              <a:spcPct val="0"/>
            </a:spcBef>
            <a:spcAft>
              <a:spcPct val="35000"/>
            </a:spcAft>
            <a:buNone/>
          </a:pPr>
          <a:r>
            <a:rPr lang="en-US" sz="3400" kern="1200" dirty="0"/>
            <a:t>Encoding</a:t>
          </a:r>
          <a:endParaRPr lang="en-ID" sz="3400" kern="1200" dirty="0"/>
        </a:p>
      </dsp:txBody>
      <dsp:txXfrm>
        <a:off x="2476" y="1017388"/>
        <a:ext cx="2415044" cy="966017"/>
      </dsp:txXfrm>
    </dsp:sp>
    <dsp:sp modelId="{6B18B99A-1327-406C-A4F1-BBED8B8400FB}">
      <dsp:nvSpPr>
        <dsp:cNvPr id="0" name=""/>
        <dsp:cNvSpPr/>
      </dsp:nvSpPr>
      <dsp:spPr>
        <a:xfrm>
          <a:off x="2476" y="1983406"/>
          <a:ext cx="2415044" cy="1493279"/>
        </a:xfrm>
        <a:prstGeom prst="rect">
          <a:avLst/>
        </a:prstGeom>
        <a:solidFill>
          <a:schemeClr val="accent5">
            <a:tint val="40000"/>
            <a:alpha val="90000"/>
            <a:hueOff val="0"/>
            <a:satOff val="0"/>
            <a:lumOff val="0"/>
            <a:alphaOff val="0"/>
          </a:schemeClr>
        </a:solidFill>
        <a:ln w="25400" cap="flat"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28016" rIns="170688" bIns="192024" numCol="1" spcCol="1270" anchor="t" anchorCtr="0">
          <a:noAutofit/>
        </a:bodyPr>
        <a:lstStyle/>
        <a:p>
          <a:pPr marL="228600" lvl="1" indent="-228600" algn="ctr" defTabSz="1066800">
            <a:lnSpc>
              <a:spcPct val="90000"/>
            </a:lnSpc>
            <a:spcBef>
              <a:spcPct val="0"/>
            </a:spcBef>
            <a:spcAft>
              <a:spcPct val="15000"/>
            </a:spcAft>
            <a:buChar char="•"/>
          </a:pPr>
          <a:r>
            <a:rPr lang="en-US" sz="2400" kern="1200" dirty="0"/>
            <a:t>Pandas get dummies</a:t>
          </a:r>
          <a:endParaRPr lang="en-ID" sz="2400" kern="1200" dirty="0"/>
        </a:p>
      </dsp:txBody>
      <dsp:txXfrm>
        <a:off x="2476" y="1983406"/>
        <a:ext cx="2415044" cy="1493279"/>
      </dsp:txXfrm>
    </dsp:sp>
    <dsp:sp modelId="{D85F8BCF-E608-4BA0-B7E0-24A349A4AEF8}">
      <dsp:nvSpPr>
        <dsp:cNvPr id="0" name=""/>
        <dsp:cNvSpPr/>
      </dsp:nvSpPr>
      <dsp:spPr>
        <a:xfrm>
          <a:off x="2755627" y="1017388"/>
          <a:ext cx="2415044" cy="966017"/>
        </a:xfrm>
        <a:prstGeom prst="rect">
          <a:avLst/>
        </a:prstGeom>
        <a:solidFill>
          <a:schemeClr val="accent5">
            <a:hueOff val="-3611398"/>
            <a:satOff val="0"/>
            <a:lumOff val="15000"/>
            <a:alphaOff val="0"/>
          </a:schemeClr>
        </a:solidFill>
        <a:ln w="25400" cap="flat" cmpd="sng" algn="ctr">
          <a:solidFill>
            <a:schemeClr val="accent5">
              <a:hueOff val="-3611398"/>
              <a:satOff val="0"/>
              <a:lumOff val="1500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1808" tIns="138176" rIns="241808" bIns="138176" numCol="1" spcCol="1270" anchor="ctr" anchorCtr="0">
          <a:noAutofit/>
        </a:bodyPr>
        <a:lstStyle/>
        <a:p>
          <a:pPr marL="0" lvl="0" indent="0" algn="ctr" defTabSz="1511300">
            <a:lnSpc>
              <a:spcPct val="90000"/>
            </a:lnSpc>
            <a:spcBef>
              <a:spcPct val="0"/>
            </a:spcBef>
            <a:spcAft>
              <a:spcPct val="35000"/>
            </a:spcAft>
            <a:buNone/>
          </a:pPr>
          <a:r>
            <a:rPr lang="en-US" sz="3400" kern="1200" dirty="0"/>
            <a:t>Split Data</a:t>
          </a:r>
          <a:endParaRPr lang="en-ID" sz="3400" kern="1200" dirty="0"/>
        </a:p>
      </dsp:txBody>
      <dsp:txXfrm>
        <a:off x="2755627" y="1017388"/>
        <a:ext cx="2415044" cy="966017"/>
      </dsp:txXfrm>
    </dsp:sp>
    <dsp:sp modelId="{71B3C5B9-E6FF-46FC-8605-8ECE36FAC048}">
      <dsp:nvSpPr>
        <dsp:cNvPr id="0" name=""/>
        <dsp:cNvSpPr/>
      </dsp:nvSpPr>
      <dsp:spPr>
        <a:xfrm>
          <a:off x="2755627" y="1983406"/>
          <a:ext cx="2415044" cy="1493279"/>
        </a:xfrm>
        <a:prstGeom prst="rect">
          <a:avLst/>
        </a:prstGeom>
        <a:solidFill>
          <a:schemeClr val="accent5">
            <a:tint val="40000"/>
            <a:alpha val="90000"/>
            <a:hueOff val="-3694024"/>
            <a:satOff val="36608"/>
            <a:lumOff val="3230"/>
            <a:alphaOff val="0"/>
          </a:schemeClr>
        </a:solidFill>
        <a:ln w="25400" cap="flat" cmpd="sng" algn="ctr">
          <a:solidFill>
            <a:schemeClr val="accent5">
              <a:tint val="40000"/>
              <a:alpha val="90000"/>
              <a:hueOff val="-3694024"/>
              <a:satOff val="36608"/>
              <a:lumOff val="323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28016" rIns="170688" bIns="192024" numCol="1" spcCol="1270" anchor="t" anchorCtr="0">
          <a:noAutofit/>
        </a:bodyPr>
        <a:lstStyle/>
        <a:p>
          <a:pPr marL="228600" lvl="1" indent="-228600" algn="ctr" defTabSz="1066800">
            <a:lnSpc>
              <a:spcPct val="90000"/>
            </a:lnSpc>
            <a:spcBef>
              <a:spcPct val="0"/>
            </a:spcBef>
            <a:spcAft>
              <a:spcPct val="15000"/>
            </a:spcAft>
            <a:buChar char="•"/>
          </a:pPr>
          <a:r>
            <a:rPr lang="en-US" sz="2400" kern="1200" dirty="0"/>
            <a:t>20 : 80</a:t>
          </a:r>
          <a:endParaRPr lang="en-ID" sz="2400" kern="1200" dirty="0"/>
        </a:p>
      </dsp:txBody>
      <dsp:txXfrm>
        <a:off x="2755627" y="1983406"/>
        <a:ext cx="2415044" cy="1493279"/>
      </dsp:txXfrm>
    </dsp:sp>
    <dsp:sp modelId="{0E774D49-D6F3-40D1-94DB-A37DE04E7713}">
      <dsp:nvSpPr>
        <dsp:cNvPr id="0" name=""/>
        <dsp:cNvSpPr/>
      </dsp:nvSpPr>
      <dsp:spPr>
        <a:xfrm>
          <a:off x="5508778" y="1017388"/>
          <a:ext cx="2415044" cy="966017"/>
        </a:xfrm>
        <a:prstGeom prst="rect">
          <a:avLst/>
        </a:prstGeom>
        <a:solidFill>
          <a:schemeClr val="accent5">
            <a:hueOff val="-7222796"/>
            <a:satOff val="0"/>
            <a:lumOff val="30000"/>
            <a:alphaOff val="0"/>
          </a:schemeClr>
        </a:solidFill>
        <a:ln w="25400" cap="flat" cmpd="sng" algn="ctr">
          <a:solidFill>
            <a:schemeClr val="accent5">
              <a:hueOff val="-7222796"/>
              <a:satOff val="0"/>
              <a:lumOff val="3000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1808" tIns="138176" rIns="241808" bIns="138176" numCol="1" spcCol="1270" anchor="ctr" anchorCtr="0">
          <a:noAutofit/>
        </a:bodyPr>
        <a:lstStyle/>
        <a:p>
          <a:pPr marL="0" lvl="0" indent="0" algn="ctr" defTabSz="1511300">
            <a:lnSpc>
              <a:spcPct val="90000"/>
            </a:lnSpc>
            <a:spcBef>
              <a:spcPct val="0"/>
            </a:spcBef>
            <a:spcAft>
              <a:spcPct val="35000"/>
            </a:spcAft>
            <a:buNone/>
          </a:pPr>
          <a:r>
            <a:rPr lang="en-US" sz="3400" kern="1200" dirty="0"/>
            <a:t>Scaling </a:t>
          </a:r>
          <a:endParaRPr lang="en-ID" sz="3400" kern="1200" dirty="0"/>
        </a:p>
      </dsp:txBody>
      <dsp:txXfrm>
        <a:off x="5508778" y="1017388"/>
        <a:ext cx="2415044" cy="966017"/>
      </dsp:txXfrm>
    </dsp:sp>
    <dsp:sp modelId="{160E423A-C6F6-4D55-B3E6-C5389D1B29E8}">
      <dsp:nvSpPr>
        <dsp:cNvPr id="0" name=""/>
        <dsp:cNvSpPr/>
      </dsp:nvSpPr>
      <dsp:spPr>
        <a:xfrm>
          <a:off x="5508778" y="1983406"/>
          <a:ext cx="2415044" cy="1493279"/>
        </a:xfrm>
        <a:prstGeom prst="rect">
          <a:avLst/>
        </a:prstGeom>
        <a:solidFill>
          <a:schemeClr val="accent5">
            <a:tint val="40000"/>
            <a:alpha val="90000"/>
            <a:hueOff val="-7388049"/>
            <a:satOff val="73216"/>
            <a:lumOff val="6460"/>
            <a:alphaOff val="0"/>
          </a:schemeClr>
        </a:solidFill>
        <a:ln w="25400" cap="flat" cmpd="sng" algn="ctr">
          <a:solidFill>
            <a:schemeClr val="accent5">
              <a:tint val="40000"/>
              <a:alpha val="90000"/>
              <a:hueOff val="-7388049"/>
              <a:satOff val="73216"/>
              <a:lumOff val="646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28016" rIns="170688" bIns="192024" numCol="1" spcCol="1270" anchor="t" anchorCtr="0">
          <a:noAutofit/>
        </a:bodyPr>
        <a:lstStyle/>
        <a:p>
          <a:pPr marL="228600" lvl="1" indent="-228600" algn="ctr" defTabSz="1066800">
            <a:lnSpc>
              <a:spcPct val="90000"/>
            </a:lnSpc>
            <a:spcBef>
              <a:spcPct val="0"/>
            </a:spcBef>
            <a:spcAft>
              <a:spcPct val="15000"/>
            </a:spcAft>
            <a:buChar char="•"/>
          </a:pPr>
          <a:r>
            <a:rPr lang="en-US" sz="2400" kern="1200" dirty="0"/>
            <a:t>Standard Scaler</a:t>
          </a:r>
          <a:endParaRPr lang="en-ID" sz="2400" kern="1200" dirty="0"/>
        </a:p>
      </dsp:txBody>
      <dsp:txXfrm>
        <a:off x="5508778" y="1983406"/>
        <a:ext cx="2415044" cy="1493279"/>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f84eb88aa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f84eb88aa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f84eb88aa7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f84eb88aa7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468730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109c81fab5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109c81fab5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898262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109c81fab5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109c81fab5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604946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109c81fab5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109c81fab5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994002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109c81fab5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109c81fab5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51970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109c81fab5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109c81fab5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405509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109c81fab5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109c81fab5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729315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109c81fab5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109c81fab5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5149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109c81fab5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109c81fab5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857936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109c81fab5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109c81fab5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208274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109c81fab5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109c81fab5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109c81fab5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109c81fab5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919085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109c81fab5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109c81fab5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679720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109c81fab5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109c81fab5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393801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f84eb88aa7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f84eb88aa7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285511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f84eb88aa7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f84eb88aa7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672289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f84eb88aa7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f84eb88aa7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227153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f84eb88aa7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f84eb88aa7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686270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f84eb88aa7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f84eb88aa7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707158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f84eb88aa7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f84eb88aa7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072116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f84eb88aa7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f84eb88aa7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7771068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5" y="744575"/>
            <a:ext cx="3852300" cy="2052600"/>
          </a:xfrm>
          <a:prstGeom prst="rect">
            <a:avLst/>
          </a:prstGeom>
        </p:spPr>
        <p:txBody>
          <a:bodyPr spcFirstLastPara="1" wrap="square" lIns="91425" tIns="91425" rIns="91425" bIns="91425" anchor="b" anchorCtr="0">
            <a:normAutofit/>
          </a:bodyPr>
          <a:lstStyle>
            <a:lvl1pPr lvl="0" algn="ctr">
              <a:spcBef>
                <a:spcPts val="0"/>
              </a:spcBef>
              <a:spcAft>
                <a:spcPts val="0"/>
              </a:spcAft>
              <a:buClr>
                <a:schemeClr val="lt1"/>
              </a:buClr>
              <a:buSzPts val="3300"/>
              <a:buNone/>
              <a:defRPr sz="3300" b="1">
                <a:solidFill>
                  <a:schemeClr val="lt1"/>
                </a:solidFill>
              </a:defRPr>
            </a:lvl1pPr>
            <a:lvl2pPr lvl="1" algn="ctr">
              <a:spcBef>
                <a:spcPts val="0"/>
              </a:spcBef>
              <a:spcAft>
                <a:spcPts val="0"/>
              </a:spcAft>
              <a:buClr>
                <a:schemeClr val="lt1"/>
              </a:buClr>
              <a:buSzPts val="3300"/>
              <a:buNone/>
              <a:defRPr sz="3300" b="1">
                <a:solidFill>
                  <a:schemeClr val="lt1"/>
                </a:solidFill>
              </a:defRPr>
            </a:lvl2pPr>
            <a:lvl3pPr lvl="2" algn="ctr">
              <a:spcBef>
                <a:spcPts val="0"/>
              </a:spcBef>
              <a:spcAft>
                <a:spcPts val="0"/>
              </a:spcAft>
              <a:buClr>
                <a:schemeClr val="lt1"/>
              </a:buClr>
              <a:buSzPts val="3300"/>
              <a:buNone/>
              <a:defRPr sz="3300" b="1">
                <a:solidFill>
                  <a:schemeClr val="lt1"/>
                </a:solidFill>
              </a:defRPr>
            </a:lvl3pPr>
            <a:lvl4pPr lvl="3" algn="ctr">
              <a:spcBef>
                <a:spcPts val="0"/>
              </a:spcBef>
              <a:spcAft>
                <a:spcPts val="0"/>
              </a:spcAft>
              <a:buClr>
                <a:schemeClr val="lt1"/>
              </a:buClr>
              <a:buSzPts val="3300"/>
              <a:buNone/>
              <a:defRPr sz="3300" b="1">
                <a:solidFill>
                  <a:schemeClr val="lt1"/>
                </a:solidFill>
              </a:defRPr>
            </a:lvl4pPr>
            <a:lvl5pPr lvl="4" algn="ctr">
              <a:spcBef>
                <a:spcPts val="0"/>
              </a:spcBef>
              <a:spcAft>
                <a:spcPts val="0"/>
              </a:spcAft>
              <a:buClr>
                <a:schemeClr val="lt1"/>
              </a:buClr>
              <a:buSzPts val="3300"/>
              <a:buNone/>
              <a:defRPr sz="3300" b="1">
                <a:solidFill>
                  <a:schemeClr val="lt1"/>
                </a:solidFill>
              </a:defRPr>
            </a:lvl5pPr>
            <a:lvl6pPr lvl="5" algn="ctr">
              <a:spcBef>
                <a:spcPts val="0"/>
              </a:spcBef>
              <a:spcAft>
                <a:spcPts val="0"/>
              </a:spcAft>
              <a:buClr>
                <a:schemeClr val="lt1"/>
              </a:buClr>
              <a:buSzPts val="3300"/>
              <a:buNone/>
              <a:defRPr sz="3300" b="1">
                <a:solidFill>
                  <a:schemeClr val="lt1"/>
                </a:solidFill>
              </a:defRPr>
            </a:lvl6pPr>
            <a:lvl7pPr lvl="6" algn="ctr">
              <a:spcBef>
                <a:spcPts val="0"/>
              </a:spcBef>
              <a:spcAft>
                <a:spcPts val="0"/>
              </a:spcAft>
              <a:buClr>
                <a:schemeClr val="lt1"/>
              </a:buClr>
              <a:buSzPts val="3300"/>
              <a:buNone/>
              <a:defRPr sz="3300" b="1">
                <a:solidFill>
                  <a:schemeClr val="lt1"/>
                </a:solidFill>
              </a:defRPr>
            </a:lvl7pPr>
            <a:lvl8pPr lvl="7" algn="ctr">
              <a:spcBef>
                <a:spcPts val="0"/>
              </a:spcBef>
              <a:spcAft>
                <a:spcPts val="0"/>
              </a:spcAft>
              <a:buClr>
                <a:schemeClr val="lt1"/>
              </a:buClr>
              <a:buSzPts val="3300"/>
              <a:buNone/>
              <a:defRPr sz="3300" b="1">
                <a:solidFill>
                  <a:schemeClr val="lt1"/>
                </a:solidFill>
              </a:defRPr>
            </a:lvl8pPr>
            <a:lvl9pPr lvl="8" algn="ctr">
              <a:spcBef>
                <a:spcPts val="0"/>
              </a:spcBef>
              <a:spcAft>
                <a:spcPts val="0"/>
              </a:spcAft>
              <a:buClr>
                <a:schemeClr val="lt1"/>
              </a:buClr>
              <a:buSzPts val="3300"/>
              <a:buNone/>
              <a:defRPr sz="3300" b="1">
                <a:solidFill>
                  <a:schemeClr val="lt1"/>
                </a:solidFill>
              </a:defRPr>
            </a:lvl9pPr>
          </a:lstStyle>
          <a:p>
            <a:endParaRPr/>
          </a:p>
        </p:txBody>
      </p:sp>
      <p:sp>
        <p:nvSpPr>
          <p:cNvPr id="11" name="Google Shape;11;p2"/>
          <p:cNvSpPr txBox="1">
            <a:spLocks noGrp="1"/>
          </p:cNvSpPr>
          <p:nvPr>
            <p:ph type="subTitle" idx="1"/>
          </p:nvPr>
        </p:nvSpPr>
        <p:spPr>
          <a:xfrm>
            <a:off x="4980000" y="2834125"/>
            <a:ext cx="3852300" cy="17139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Clr>
                <a:schemeClr val="dk1"/>
              </a:buClr>
              <a:buSzPts val="1200"/>
              <a:buNone/>
              <a:defRPr sz="1200">
                <a:solidFill>
                  <a:schemeClr val="dk1"/>
                </a:solidFill>
              </a:defRPr>
            </a:lvl1pPr>
            <a:lvl2pPr lvl="1" algn="ctr">
              <a:lnSpc>
                <a:spcPct val="100000"/>
              </a:lnSpc>
              <a:spcBef>
                <a:spcPts val="0"/>
              </a:spcBef>
              <a:spcAft>
                <a:spcPts val="0"/>
              </a:spcAft>
              <a:buClr>
                <a:schemeClr val="dk1"/>
              </a:buClr>
              <a:buSzPts val="1200"/>
              <a:buNone/>
              <a:defRPr sz="1200">
                <a:solidFill>
                  <a:schemeClr val="dk1"/>
                </a:solidFill>
              </a:defRPr>
            </a:lvl2pPr>
            <a:lvl3pPr lvl="2" algn="ctr">
              <a:lnSpc>
                <a:spcPct val="100000"/>
              </a:lnSpc>
              <a:spcBef>
                <a:spcPts val="0"/>
              </a:spcBef>
              <a:spcAft>
                <a:spcPts val="0"/>
              </a:spcAft>
              <a:buClr>
                <a:schemeClr val="dk1"/>
              </a:buClr>
              <a:buSzPts val="1200"/>
              <a:buNone/>
              <a:defRPr sz="1200">
                <a:solidFill>
                  <a:schemeClr val="dk1"/>
                </a:solidFill>
              </a:defRPr>
            </a:lvl3pPr>
            <a:lvl4pPr lvl="3" algn="ctr">
              <a:lnSpc>
                <a:spcPct val="100000"/>
              </a:lnSpc>
              <a:spcBef>
                <a:spcPts val="0"/>
              </a:spcBef>
              <a:spcAft>
                <a:spcPts val="0"/>
              </a:spcAft>
              <a:buClr>
                <a:schemeClr val="dk1"/>
              </a:buClr>
              <a:buSzPts val="1200"/>
              <a:buNone/>
              <a:defRPr sz="1200">
                <a:solidFill>
                  <a:schemeClr val="dk1"/>
                </a:solidFill>
              </a:defRPr>
            </a:lvl4pPr>
            <a:lvl5pPr lvl="4" algn="ctr">
              <a:lnSpc>
                <a:spcPct val="100000"/>
              </a:lnSpc>
              <a:spcBef>
                <a:spcPts val="0"/>
              </a:spcBef>
              <a:spcAft>
                <a:spcPts val="0"/>
              </a:spcAft>
              <a:buClr>
                <a:schemeClr val="dk1"/>
              </a:buClr>
              <a:buSzPts val="1200"/>
              <a:buNone/>
              <a:defRPr sz="1200">
                <a:solidFill>
                  <a:schemeClr val="dk1"/>
                </a:solidFill>
              </a:defRPr>
            </a:lvl5pPr>
            <a:lvl6pPr lvl="5" algn="ctr">
              <a:lnSpc>
                <a:spcPct val="100000"/>
              </a:lnSpc>
              <a:spcBef>
                <a:spcPts val="0"/>
              </a:spcBef>
              <a:spcAft>
                <a:spcPts val="0"/>
              </a:spcAft>
              <a:buClr>
                <a:schemeClr val="dk1"/>
              </a:buClr>
              <a:buSzPts val="1200"/>
              <a:buNone/>
              <a:defRPr sz="1200">
                <a:solidFill>
                  <a:schemeClr val="dk1"/>
                </a:solidFill>
              </a:defRPr>
            </a:lvl6pPr>
            <a:lvl7pPr lvl="6" algn="ctr">
              <a:lnSpc>
                <a:spcPct val="100000"/>
              </a:lnSpc>
              <a:spcBef>
                <a:spcPts val="0"/>
              </a:spcBef>
              <a:spcAft>
                <a:spcPts val="0"/>
              </a:spcAft>
              <a:buClr>
                <a:schemeClr val="dk1"/>
              </a:buClr>
              <a:buSzPts val="1200"/>
              <a:buNone/>
              <a:defRPr sz="1200">
                <a:solidFill>
                  <a:schemeClr val="dk1"/>
                </a:solidFill>
              </a:defRPr>
            </a:lvl7pPr>
            <a:lvl8pPr lvl="7" algn="ctr">
              <a:lnSpc>
                <a:spcPct val="100000"/>
              </a:lnSpc>
              <a:spcBef>
                <a:spcPts val="0"/>
              </a:spcBef>
              <a:spcAft>
                <a:spcPts val="0"/>
              </a:spcAft>
              <a:buClr>
                <a:schemeClr val="dk1"/>
              </a:buClr>
              <a:buSzPts val="1200"/>
              <a:buNone/>
              <a:defRPr sz="1200">
                <a:solidFill>
                  <a:schemeClr val="dk1"/>
                </a:solidFill>
              </a:defRPr>
            </a:lvl8pPr>
            <a:lvl9pPr lvl="8" algn="ctr">
              <a:lnSpc>
                <a:spcPct val="100000"/>
              </a:lnSpc>
              <a:spcBef>
                <a:spcPts val="0"/>
              </a:spcBef>
              <a:spcAft>
                <a:spcPts val="0"/>
              </a:spcAft>
              <a:buClr>
                <a:schemeClr val="dk1"/>
              </a:buClr>
              <a:buSzPts val="1200"/>
              <a:buNone/>
              <a:defRPr sz="1200">
                <a:solidFill>
                  <a:schemeClr val="dk1"/>
                </a:solidFill>
              </a:defRPr>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54"/>
        <p:cNvGrpSpPr/>
        <p:nvPr/>
      </p:nvGrpSpPr>
      <p:grpSpPr>
        <a:xfrm>
          <a:off x="0" y="0"/>
          <a:ext cx="0" cy="0"/>
          <a:chOff x="0" y="0"/>
          <a:chExt cx="0" cy="0"/>
        </a:xfrm>
      </p:grpSpPr>
      <p:sp>
        <p:nvSpPr>
          <p:cNvPr id="55" name="Google Shape;55;p14"/>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56" name="Google Shape;56;p14"/>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57" name="Google Shape;57;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8"/>
        <p:cNvGrpSpPr/>
        <p:nvPr/>
      </p:nvGrpSpPr>
      <p:grpSpPr>
        <a:xfrm>
          <a:off x="0" y="0"/>
          <a:ext cx="0" cy="0"/>
          <a:chOff x="0" y="0"/>
          <a:chExt cx="0" cy="0"/>
        </a:xfrm>
      </p:grpSpPr>
      <p:sp>
        <p:nvSpPr>
          <p:cNvPr id="59" name="Google Shape;59;p15"/>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60" name="Google Shape;60;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1"/>
        <p:cNvGrpSpPr/>
        <p:nvPr/>
      </p:nvGrpSpPr>
      <p:grpSpPr>
        <a:xfrm>
          <a:off x="0" y="0"/>
          <a:ext cx="0" cy="0"/>
          <a:chOff x="0" y="0"/>
          <a:chExt cx="0" cy="0"/>
        </a:xfrm>
      </p:grpSpPr>
      <p:sp>
        <p:nvSpPr>
          <p:cNvPr id="62" name="Google Shape;62;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3" name="Google Shape;63;p1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64" name="Google Shape;64;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5"/>
        <p:cNvGrpSpPr/>
        <p:nvPr/>
      </p:nvGrpSpPr>
      <p:grpSpPr>
        <a:xfrm>
          <a:off x="0" y="0"/>
          <a:ext cx="0" cy="0"/>
          <a:chOff x="0" y="0"/>
          <a:chExt cx="0" cy="0"/>
        </a:xfrm>
      </p:grpSpPr>
      <p:sp>
        <p:nvSpPr>
          <p:cNvPr id="66" name="Google Shape;66;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7" name="Google Shape;67;p17"/>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68" name="Google Shape;68;p17"/>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69" name="Google Shape;69;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0"/>
        <p:cNvGrpSpPr/>
        <p:nvPr/>
      </p:nvGrpSpPr>
      <p:grpSpPr>
        <a:xfrm>
          <a:off x="0" y="0"/>
          <a:ext cx="0" cy="0"/>
          <a:chOff x="0" y="0"/>
          <a:chExt cx="0" cy="0"/>
        </a:xfrm>
      </p:grpSpPr>
      <p:sp>
        <p:nvSpPr>
          <p:cNvPr id="71" name="Google Shape;71;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2" name="Google Shape;72;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3"/>
        <p:cNvGrpSpPr/>
        <p:nvPr/>
      </p:nvGrpSpPr>
      <p:grpSpPr>
        <a:xfrm>
          <a:off x="0" y="0"/>
          <a:ext cx="0" cy="0"/>
          <a:chOff x="0" y="0"/>
          <a:chExt cx="0" cy="0"/>
        </a:xfrm>
      </p:grpSpPr>
      <p:sp>
        <p:nvSpPr>
          <p:cNvPr id="74" name="Google Shape;74;p19"/>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75" name="Google Shape;75;p19"/>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76" name="Google Shape;76;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77"/>
        <p:cNvGrpSpPr/>
        <p:nvPr/>
      </p:nvGrpSpPr>
      <p:grpSpPr>
        <a:xfrm>
          <a:off x="0" y="0"/>
          <a:ext cx="0" cy="0"/>
          <a:chOff x="0" y="0"/>
          <a:chExt cx="0" cy="0"/>
        </a:xfrm>
      </p:grpSpPr>
      <p:sp>
        <p:nvSpPr>
          <p:cNvPr id="78" name="Google Shape;78;p20"/>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79" name="Google Shape;79;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0"/>
        <p:cNvGrpSpPr/>
        <p:nvPr/>
      </p:nvGrpSpPr>
      <p:grpSpPr>
        <a:xfrm>
          <a:off x="0" y="0"/>
          <a:ext cx="0" cy="0"/>
          <a:chOff x="0" y="0"/>
          <a:chExt cx="0" cy="0"/>
        </a:xfrm>
      </p:grpSpPr>
      <p:sp>
        <p:nvSpPr>
          <p:cNvPr id="81" name="Google Shape;81;p21"/>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1"/>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83" name="Google Shape;83;p21"/>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84" name="Google Shape;84;p21"/>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85" name="Google Shape;85;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86"/>
        <p:cNvGrpSpPr/>
        <p:nvPr/>
      </p:nvGrpSpPr>
      <p:grpSpPr>
        <a:xfrm>
          <a:off x="0" y="0"/>
          <a:ext cx="0" cy="0"/>
          <a:chOff x="0" y="0"/>
          <a:chExt cx="0" cy="0"/>
        </a:xfrm>
      </p:grpSpPr>
      <p:sp>
        <p:nvSpPr>
          <p:cNvPr id="87" name="Google Shape;87;p22"/>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rtl="0">
              <a:lnSpc>
                <a:spcPct val="100000"/>
              </a:lnSpc>
              <a:spcBef>
                <a:spcPts val="0"/>
              </a:spcBef>
              <a:spcAft>
                <a:spcPts val="0"/>
              </a:spcAft>
              <a:buSzPts val="1800"/>
              <a:buNone/>
              <a:defRPr/>
            </a:lvl1pPr>
          </a:lstStyle>
          <a:p>
            <a:endParaRPr/>
          </a:p>
        </p:txBody>
      </p:sp>
      <p:sp>
        <p:nvSpPr>
          <p:cNvPr id="88" name="Google Shape;88;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89"/>
        <p:cNvGrpSpPr/>
        <p:nvPr/>
      </p:nvGrpSpPr>
      <p:grpSpPr>
        <a:xfrm>
          <a:off x="0" y="0"/>
          <a:ext cx="0" cy="0"/>
          <a:chOff x="0" y="0"/>
          <a:chExt cx="0" cy="0"/>
        </a:xfrm>
      </p:grpSpPr>
      <p:sp>
        <p:nvSpPr>
          <p:cNvPr id="90" name="Google Shape;90;p23"/>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91" name="Google Shape;91;p23"/>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rtl="0">
              <a:spcBef>
                <a:spcPts val="0"/>
              </a:spcBef>
              <a:spcAft>
                <a:spcPts val="0"/>
              </a:spcAft>
              <a:buSzPts val="1800"/>
              <a:buChar char="●"/>
              <a:defRPr/>
            </a:lvl1pPr>
            <a:lvl2pPr marL="914400" lvl="1" indent="-317500" algn="ctr" rtl="0">
              <a:spcBef>
                <a:spcPts val="0"/>
              </a:spcBef>
              <a:spcAft>
                <a:spcPts val="0"/>
              </a:spcAft>
              <a:buSzPts val="1400"/>
              <a:buChar char="○"/>
              <a:defRPr/>
            </a:lvl2pPr>
            <a:lvl3pPr marL="1371600" lvl="2" indent="-317500" algn="ctr" rtl="0">
              <a:spcBef>
                <a:spcPts val="0"/>
              </a:spcBef>
              <a:spcAft>
                <a:spcPts val="0"/>
              </a:spcAft>
              <a:buSzPts val="1400"/>
              <a:buChar char="■"/>
              <a:defRPr/>
            </a:lvl3pPr>
            <a:lvl4pPr marL="1828800" lvl="3" indent="-317500" algn="ctr" rtl="0">
              <a:spcBef>
                <a:spcPts val="0"/>
              </a:spcBef>
              <a:spcAft>
                <a:spcPts val="0"/>
              </a:spcAft>
              <a:buSzPts val="1400"/>
              <a:buChar char="●"/>
              <a:defRPr/>
            </a:lvl4pPr>
            <a:lvl5pPr marL="2286000" lvl="4" indent="-317500" algn="ctr" rtl="0">
              <a:spcBef>
                <a:spcPts val="0"/>
              </a:spcBef>
              <a:spcAft>
                <a:spcPts val="0"/>
              </a:spcAft>
              <a:buSzPts val="1400"/>
              <a:buChar char="○"/>
              <a:defRPr/>
            </a:lvl5pPr>
            <a:lvl6pPr marL="2743200" lvl="5" indent="-317500" algn="ctr" rtl="0">
              <a:spcBef>
                <a:spcPts val="0"/>
              </a:spcBef>
              <a:spcAft>
                <a:spcPts val="0"/>
              </a:spcAft>
              <a:buSzPts val="1400"/>
              <a:buChar char="■"/>
              <a:defRPr/>
            </a:lvl6pPr>
            <a:lvl7pPr marL="3200400" lvl="6" indent="-317500" algn="ctr" rtl="0">
              <a:spcBef>
                <a:spcPts val="0"/>
              </a:spcBef>
              <a:spcAft>
                <a:spcPts val="0"/>
              </a:spcAft>
              <a:buSzPts val="1400"/>
              <a:buChar char="●"/>
              <a:defRPr/>
            </a:lvl7pPr>
            <a:lvl8pPr marL="3657600" lvl="7" indent="-317500" algn="ctr" rtl="0">
              <a:spcBef>
                <a:spcPts val="0"/>
              </a:spcBef>
              <a:spcAft>
                <a:spcPts val="0"/>
              </a:spcAft>
              <a:buSzPts val="1400"/>
              <a:buChar char="○"/>
              <a:defRPr/>
            </a:lvl8pPr>
            <a:lvl9pPr marL="4114800" lvl="8" indent="-317500" algn="ctr" rtl="0">
              <a:spcBef>
                <a:spcPts val="0"/>
              </a:spcBef>
              <a:spcAft>
                <a:spcPts val="0"/>
              </a:spcAft>
              <a:buSzPts val="1400"/>
              <a:buChar char="■"/>
              <a:defRPr/>
            </a:lvl9pPr>
          </a:lstStyle>
          <a:p>
            <a:endParaRPr/>
          </a:p>
        </p:txBody>
      </p:sp>
      <p:sp>
        <p:nvSpPr>
          <p:cNvPr id="92" name="Google Shape;92;p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3"/>
        <p:cNvGrpSpPr/>
        <p:nvPr/>
      </p:nvGrpSpPr>
      <p:grpSpPr>
        <a:xfrm>
          <a:off x="0" y="0"/>
          <a:ext cx="0" cy="0"/>
          <a:chOff x="0" y="0"/>
          <a:chExt cx="0" cy="0"/>
        </a:xfrm>
      </p:grpSpPr>
      <p:sp>
        <p:nvSpPr>
          <p:cNvPr id="94" name="Google Shape;94;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12175"/>
            <a:ext cx="7632300" cy="572700"/>
          </a:xfrm>
          <a:prstGeom prst="rect">
            <a:avLst/>
          </a:prstGeom>
        </p:spPr>
        <p:txBody>
          <a:bodyPr spcFirstLastPara="1" wrap="square" lIns="91425" tIns="91425" rIns="91425" bIns="91425" anchor="t" anchorCtr="0">
            <a:normAutofit/>
          </a:bodyPr>
          <a:lstStyle>
            <a:lvl1pPr lvl="0" algn="ctr">
              <a:spcBef>
                <a:spcPts val="0"/>
              </a:spcBef>
              <a:spcAft>
                <a:spcPts val="0"/>
              </a:spcAft>
              <a:buClr>
                <a:schemeClr val="lt1"/>
              </a:buClr>
              <a:buSzPts val="2200"/>
              <a:buNone/>
              <a:defRPr sz="2200">
                <a:solidFill>
                  <a:schemeClr val="lt1"/>
                </a:solidFill>
              </a:defRPr>
            </a:lvl1pPr>
            <a:lvl2pPr lvl="1" algn="ctr">
              <a:spcBef>
                <a:spcPts val="0"/>
              </a:spcBef>
              <a:spcAft>
                <a:spcPts val="0"/>
              </a:spcAft>
              <a:buClr>
                <a:schemeClr val="lt1"/>
              </a:buClr>
              <a:buSzPts val="2200"/>
              <a:buNone/>
              <a:defRPr sz="2200">
                <a:solidFill>
                  <a:schemeClr val="lt1"/>
                </a:solidFill>
              </a:defRPr>
            </a:lvl2pPr>
            <a:lvl3pPr lvl="2" algn="ctr">
              <a:spcBef>
                <a:spcPts val="0"/>
              </a:spcBef>
              <a:spcAft>
                <a:spcPts val="0"/>
              </a:spcAft>
              <a:buClr>
                <a:schemeClr val="lt1"/>
              </a:buClr>
              <a:buSzPts val="2200"/>
              <a:buNone/>
              <a:defRPr sz="2200">
                <a:solidFill>
                  <a:schemeClr val="lt1"/>
                </a:solidFill>
              </a:defRPr>
            </a:lvl3pPr>
            <a:lvl4pPr lvl="3" algn="ctr">
              <a:spcBef>
                <a:spcPts val="0"/>
              </a:spcBef>
              <a:spcAft>
                <a:spcPts val="0"/>
              </a:spcAft>
              <a:buClr>
                <a:schemeClr val="lt1"/>
              </a:buClr>
              <a:buSzPts val="2200"/>
              <a:buNone/>
              <a:defRPr sz="2200">
                <a:solidFill>
                  <a:schemeClr val="lt1"/>
                </a:solidFill>
              </a:defRPr>
            </a:lvl4pPr>
            <a:lvl5pPr lvl="4" algn="ctr">
              <a:spcBef>
                <a:spcPts val="0"/>
              </a:spcBef>
              <a:spcAft>
                <a:spcPts val="0"/>
              </a:spcAft>
              <a:buClr>
                <a:schemeClr val="lt1"/>
              </a:buClr>
              <a:buSzPts val="2200"/>
              <a:buNone/>
              <a:defRPr sz="2200">
                <a:solidFill>
                  <a:schemeClr val="lt1"/>
                </a:solidFill>
              </a:defRPr>
            </a:lvl5pPr>
            <a:lvl6pPr lvl="5" algn="ctr">
              <a:spcBef>
                <a:spcPts val="0"/>
              </a:spcBef>
              <a:spcAft>
                <a:spcPts val="0"/>
              </a:spcAft>
              <a:buClr>
                <a:schemeClr val="lt1"/>
              </a:buClr>
              <a:buSzPts val="2200"/>
              <a:buNone/>
              <a:defRPr sz="2200">
                <a:solidFill>
                  <a:schemeClr val="lt1"/>
                </a:solidFill>
              </a:defRPr>
            </a:lvl6pPr>
            <a:lvl7pPr lvl="6" algn="ctr">
              <a:spcBef>
                <a:spcPts val="0"/>
              </a:spcBef>
              <a:spcAft>
                <a:spcPts val="0"/>
              </a:spcAft>
              <a:buClr>
                <a:schemeClr val="lt1"/>
              </a:buClr>
              <a:buSzPts val="2200"/>
              <a:buNone/>
              <a:defRPr sz="2200">
                <a:solidFill>
                  <a:schemeClr val="lt1"/>
                </a:solidFill>
              </a:defRPr>
            </a:lvl7pPr>
            <a:lvl8pPr lvl="7" algn="ctr">
              <a:spcBef>
                <a:spcPts val="0"/>
              </a:spcBef>
              <a:spcAft>
                <a:spcPts val="0"/>
              </a:spcAft>
              <a:buClr>
                <a:schemeClr val="lt1"/>
              </a:buClr>
              <a:buSzPts val="2200"/>
              <a:buNone/>
              <a:defRPr sz="2200">
                <a:solidFill>
                  <a:schemeClr val="lt1"/>
                </a:solidFill>
              </a:defRPr>
            </a:lvl8pPr>
            <a:lvl9pPr lvl="8" algn="ctr">
              <a:spcBef>
                <a:spcPts val="0"/>
              </a:spcBef>
              <a:spcAft>
                <a:spcPts val="0"/>
              </a:spcAft>
              <a:buClr>
                <a:schemeClr val="lt1"/>
              </a:buClr>
              <a:buSzPts val="2200"/>
              <a:buNone/>
              <a:defRPr sz="2200">
                <a:solidFill>
                  <a:schemeClr val="lt1"/>
                </a:solidFill>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3.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blipFill>
          <a:blip r:embed="rId13">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blipFill>
          <a:blip r:embed="rId13">
            <a:alphaModFix/>
          </a:blip>
          <a:stretch>
            <a:fillRect/>
          </a:stretch>
        </a:blip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52" name="Google Shape;52;p1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Clr>
                <a:schemeClr val="dk2"/>
              </a:buClr>
              <a:buSzPts val="1800"/>
              <a:buChar char="●"/>
              <a:defRPr sz="1800">
                <a:solidFill>
                  <a:schemeClr val="dk2"/>
                </a:solidFill>
              </a:defRPr>
            </a:lvl1pPr>
            <a:lvl2pPr marL="914400" lvl="1" indent="-317500" rtl="0">
              <a:lnSpc>
                <a:spcPct val="115000"/>
              </a:lnSpc>
              <a:spcBef>
                <a:spcPts val="0"/>
              </a:spcBef>
              <a:spcAft>
                <a:spcPts val="0"/>
              </a:spcAft>
              <a:buClr>
                <a:schemeClr val="dk2"/>
              </a:buClr>
              <a:buSzPts val="1400"/>
              <a:buChar char="○"/>
              <a:defRPr>
                <a:solidFill>
                  <a:schemeClr val="dk2"/>
                </a:solidFill>
              </a:defRPr>
            </a:lvl2pPr>
            <a:lvl3pPr marL="1371600" lvl="2" indent="-317500" rtl="0">
              <a:lnSpc>
                <a:spcPct val="115000"/>
              </a:lnSpc>
              <a:spcBef>
                <a:spcPts val="0"/>
              </a:spcBef>
              <a:spcAft>
                <a:spcPts val="0"/>
              </a:spcAft>
              <a:buClr>
                <a:schemeClr val="dk2"/>
              </a:buClr>
              <a:buSzPts val="1400"/>
              <a:buChar char="■"/>
              <a:defRPr>
                <a:solidFill>
                  <a:schemeClr val="dk2"/>
                </a:solidFill>
              </a:defRPr>
            </a:lvl3pPr>
            <a:lvl4pPr marL="1828800" lvl="3" indent="-317500" rtl="0">
              <a:lnSpc>
                <a:spcPct val="115000"/>
              </a:lnSpc>
              <a:spcBef>
                <a:spcPts val="0"/>
              </a:spcBef>
              <a:spcAft>
                <a:spcPts val="0"/>
              </a:spcAft>
              <a:buClr>
                <a:schemeClr val="dk2"/>
              </a:buClr>
              <a:buSzPts val="1400"/>
              <a:buChar char="●"/>
              <a:defRPr>
                <a:solidFill>
                  <a:schemeClr val="dk2"/>
                </a:solidFill>
              </a:defRPr>
            </a:lvl4pPr>
            <a:lvl5pPr marL="2286000" lvl="4" indent="-317500" rtl="0">
              <a:lnSpc>
                <a:spcPct val="115000"/>
              </a:lnSpc>
              <a:spcBef>
                <a:spcPts val="0"/>
              </a:spcBef>
              <a:spcAft>
                <a:spcPts val="0"/>
              </a:spcAft>
              <a:buClr>
                <a:schemeClr val="dk2"/>
              </a:buClr>
              <a:buSzPts val="1400"/>
              <a:buChar char="○"/>
              <a:defRPr>
                <a:solidFill>
                  <a:schemeClr val="dk2"/>
                </a:solidFill>
              </a:defRPr>
            </a:lvl5pPr>
            <a:lvl6pPr marL="2743200" lvl="5" indent="-317500" rtl="0">
              <a:lnSpc>
                <a:spcPct val="115000"/>
              </a:lnSpc>
              <a:spcBef>
                <a:spcPts val="0"/>
              </a:spcBef>
              <a:spcAft>
                <a:spcPts val="0"/>
              </a:spcAft>
              <a:buClr>
                <a:schemeClr val="dk2"/>
              </a:buClr>
              <a:buSzPts val="1400"/>
              <a:buChar char="■"/>
              <a:defRPr>
                <a:solidFill>
                  <a:schemeClr val="dk2"/>
                </a:solidFill>
              </a:defRPr>
            </a:lvl6pPr>
            <a:lvl7pPr marL="3200400" lvl="6" indent="-317500" rtl="0">
              <a:lnSpc>
                <a:spcPct val="115000"/>
              </a:lnSpc>
              <a:spcBef>
                <a:spcPts val="0"/>
              </a:spcBef>
              <a:spcAft>
                <a:spcPts val="0"/>
              </a:spcAft>
              <a:buClr>
                <a:schemeClr val="dk2"/>
              </a:buClr>
              <a:buSzPts val="1400"/>
              <a:buChar char="●"/>
              <a:defRPr>
                <a:solidFill>
                  <a:schemeClr val="dk2"/>
                </a:solidFill>
              </a:defRPr>
            </a:lvl7pPr>
            <a:lvl8pPr marL="3657600" lvl="7" indent="-317500" rtl="0">
              <a:lnSpc>
                <a:spcPct val="115000"/>
              </a:lnSpc>
              <a:spcBef>
                <a:spcPts val="0"/>
              </a:spcBef>
              <a:spcAft>
                <a:spcPts val="0"/>
              </a:spcAft>
              <a:buClr>
                <a:schemeClr val="dk2"/>
              </a:buClr>
              <a:buSzPts val="1400"/>
              <a:buChar char="○"/>
              <a:defRPr>
                <a:solidFill>
                  <a:schemeClr val="dk2"/>
                </a:solidFill>
              </a:defRPr>
            </a:lvl8pPr>
            <a:lvl9pPr marL="4114800" lvl="8" indent="-317500" rtl="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53" name="Google Shape;53;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hyperlink" Target="mailto:fnputri31@gmail.com" TargetMode="External"/><Relationship Id="rId4" Type="http://schemas.openxmlformats.org/officeDocument/2006/relationships/image" Target="../media/image5.jpeg"/></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hyperlink" Target="https://github.com/indahputrii/Predict-Clicked-Ads-Customer-Classification-by-Using-Machine-Learning"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14.xml"/><Relationship Id="rId4" Type="http://schemas.openxmlformats.org/officeDocument/2006/relationships/hyperlink" Target="https://github.com/indahputrii/Predict-Clicked-Ads-Customer-Classification-by-Using-Machine-Learning" TargetMode="External"/></Relationships>
</file>

<file path=ppt/slides/_rels/slide12.xml.rels><?xml version="1.0" encoding="UTF-8" standalone="yes"?>
<Relationships xmlns="http://schemas.openxmlformats.org/package/2006/relationships"><Relationship Id="rId8" Type="http://schemas.openxmlformats.org/officeDocument/2006/relationships/hyperlink" Target="https://github.com/indahputrii/Predict-Clicked-Ads-Customer-Classification-by-Using-Machine-Learning" TargetMode="External"/><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2.xml"/><Relationship Id="rId1" Type="http://schemas.openxmlformats.org/officeDocument/2006/relationships/slideLayout" Target="../slideLayouts/slideLayout1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14.xml"/><Relationship Id="rId4" Type="http://schemas.openxmlformats.org/officeDocument/2006/relationships/image" Target="../media/image28.png"/></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14.xml"/><Relationship Id="rId4" Type="http://schemas.openxmlformats.org/officeDocument/2006/relationships/image" Target="../media/image30.png"/></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hyperlink" Target="https://github.com/indahputrii/Predict-Clicked-Ads-Customer-Classification-by-Using-Machine-Learning" TargetMode="External"/><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hyperlink" Target="https://github.com/indahputrii/Predict-Clicked-Ads-Customer-Classification-by-Using-Machine-Learning" TargetMode="External"/><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8" Type="http://schemas.openxmlformats.org/officeDocument/2006/relationships/hyperlink" Target="https://github.com/indahputrii/Predict-Clicked-Ads-Customer-Classification-by-Using-Machine-Learning" TargetMode="External"/><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8" Type="http://schemas.openxmlformats.org/officeDocument/2006/relationships/hyperlink" Target="https://github.com/indahputrii/Predict-Clicked-Ads-Customer-Classification-by-Using-Machine-Learning" TargetMode="External"/><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hyperlink" Target="https://github.com/indahputrii/Predict-Clicked-Ads-Customer-Classification-by-Using-Machine-Learning" TargetMode="External"/><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hyperlink" Target="https://github.com/indahputrii/Predict-Clicked-Ads-Customer-Classification-by-Using-Machine-Learning" TargetMode="External"/><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hyperlink" Target="https://github.com/indahputrii/Predict-Clicked-Ads-Customer-Classification-by-Using-Machine-Learning" TargetMode="External"/><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8"/>
        <p:cNvGrpSpPr/>
        <p:nvPr/>
      </p:nvGrpSpPr>
      <p:grpSpPr>
        <a:xfrm>
          <a:off x="0" y="0"/>
          <a:ext cx="0" cy="0"/>
          <a:chOff x="0" y="0"/>
          <a:chExt cx="0" cy="0"/>
        </a:xfrm>
      </p:grpSpPr>
      <p:sp>
        <p:nvSpPr>
          <p:cNvPr id="99" name="Google Shape;99;p25"/>
          <p:cNvSpPr txBox="1">
            <a:spLocks noGrp="1"/>
          </p:cNvSpPr>
          <p:nvPr>
            <p:ph type="ctrTitle"/>
          </p:nvPr>
        </p:nvSpPr>
        <p:spPr>
          <a:xfrm>
            <a:off x="311700" y="1450625"/>
            <a:ext cx="3736800" cy="2007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SzPts val="990"/>
              <a:buNone/>
            </a:pPr>
            <a:r>
              <a:rPr lang="en" sz="3180" dirty="0">
                <a:latin typeface="Dosis"/>
                <a:ea typeface="Dosis"/>
                <a:cs typeface="Dosis"/>
                <a:sym typeface="Dosis"/>
              </a:rPr>
              <a:t>Predict Clicked Ads Customer Classification by using Machine Learning</a:t>
            </a:r>
            <a:endParaRPr sz="3180" dirty="0">
              <a:latin typeface="Dosis"/>
              <a:ea typeface="Dosis"/>
              <a:cs typeface="Dosis"/>
              <a:sym typeface="Dosis"/>
            </a:endParaRPr>
          </a:p>
        </p:txBody>
      </p:sp>
      <p:sp>
        <p:nvSpPr>
          <p:cNvPr id="102" name="Google Shape;102;p25"/>
          <p:cNvSpPr txBox="1">
            <a:spLocks noGrp="1"/>
          </p:cNvSpPr>
          <p:nvPr>
            <p:ph type="subTitle" idx="1"/>
          </p:nvPr>
        </p:nvSpPr>
        <p:spPr>
          <a:xfrm>
            <a:off x="4665150" y="2202425"/>
            <a:ext cx="4167000" cy="2298000"/>
          </a:xfrm>
          <a:prstGeom prst="rect">
            <a:avLst/>
          </a:prstGeom>
        </p:spPr>
        <p:txBody>
          <a:bodyPr spcFirstLastPara="1" wrap="square" lIns="91425" tIns="91425" rIns="91425" bIns="91425" anchor="t" anchorCtr="0">
            <a:noAutofit/>
          </a:bodyPr>
          <a:lstStyle/>
          <a:p>
            <a:pPr marL="0" indent="0" algn="just">
              <a:lnSpc>
                <a:spcPct val="95000"/>
              </a:lnSpc>
              <a:spcAft>
                <a:spcPts val="1200"/>
              </a:spcAft>
              <a:buSzPts val="1018"/>
            </a:pPr>
            <a:r>
              <a:rPr lang="en-US" dirty="0"/>
              <a:t>An Engineering Graduate that highly motivated about learning new things to improve my skills, especially in machine learning, quantitative analytics, and statistics. I am currently interested in working in the data field, especially being a data scientist. I have experience in using </a:t>
            </a:r>
            <a:r>
              <a:rPr lang="en-US" b="1" dirty="0"/>
              <a:t>Python</a:t>
            </a:r>
            <a:r>
              <a:rPr lang="en-US" dirty="0"/>
              <a:t>, </a:t>
            </a:r>
            <a:r>
              <a:rPr lang="en-US" b="1" dirty="0"/>
              <a:t>R Programming</a:t>
            </a:r>
            <a:r>
              <a:rPr lang="en-US" dirty="0"/>
              <a:t>, and </a:t>
            </a:r>
            <a:r>
              <a:rPr lang="en-US" b="1" dirty="0"/>
              <a:t>SQL</a:t>
            </a:r>
            <a:r>
              <a:rPr lang="en-US" dirty="0"/>
              <a:t> and have several machine learning projects that I have worked on including </a:t>
            </a:r>
            <a:r>
              <a:rPr lang="en-US" b="1" dirty="0"/>
              <a:t>supervised</a:t>
            </a:r>
            <a:r>
              <a:rPr lang="en-US" dirty="0"/>
              <a:t>, </a:t>
            </a:r>
            <a:r>
              <a:rPr lang="en-US" b="1" dirty="0"/>
              <a:t>unsupervised</a:t>
            </a:r>
            <a:r>
              <a:rPr lang="en-US" dirty="0"/>
              <a:t>, </a:t>
            </a:r>
            <a:r>
              <a:rPr lang="en-US" b="1" dirty="0"/>
              <a:t>product recommendation</a:t>
            </a:r>
            <a:r>
              <a:rPr lang="en-US" dirty="0"/>
              <a:t>, </a:t>
            </a:r>
            <a:r>
              <a:rPr lang="en-US" b="1" dirty="0"/>
              <a:t>forecasting</a:t>
            </a:r>
            <a:r>
              <a:rPr lang="en-US" dirty="0"/>
              <a:t>, and </a:t>
            </a:r>
            <a:r>
              <a:rPr lang="en-US" b="1" dirty="0"/>
              <a:t>deep</a:t>
            </a:r>
            <a:r>
              <a:rPr lang="en-US" dirty="0"/>
              <a:t> </a:t>
            </a:r>
            <a:r>
              <a:rPr lang="en-US" b="1" dirty="0"/>
              <a:t>learning</a:t>
            </a:r>
            <a:r>
              <a:rPr lang="en-US" dirty="0"/>
              <a:t> with </a:t>
            </a:r>
            <a:r>
              <a:rPr lang="en-US" b="1" dirty="0" err="1"/>
              <a:t>tensorflow</a:t>
            </a:r>
            <a:r>
              <a:rPr lang="en-US" dirty="0"/>
              <a:t>. </a:t>
            </a:r>
          </a:p>
          <a:p>
            <a:pPr marL="0" lvl="0" indent="0" algn="just" rtl="0">
              <a:lnSpc>
                <a:spcPct val="95000"/>
              </a:lnSpc>
              <a:spcBef>
                <a:spcPts val="0"/>
              </a:spcBef>
              <a:spcAft>
                <a:spcPts val="1200"/>
              </a:spcAft>
              <a:buSzPts val="1018"/>
              <a:buNone/>
            </a:pPr>
            <a:endParaRPr dirty="0"/>
          </a:p>
        </p:txBody>
      </p:sp>
      <p:pic>
        <p:nvPicPr>
          <p:cNvPr id="6" name="Picture 5">
            <a:extLst>
              <a:ext uri="{FF2B5EF4-FFF2-40B4-BE49-F238E27FC236}">
                <a16:creationId xmlns:a16="http://schemas.microsoft.com/office/drawing/2014/main" id="{37649305-2FA7-0780-E750-6FAB1608E80F}"/>
              </a:ext>
            </a:extLst>
          </p:cNvPr>
          <p:cNvPicPr>
            <a:picLocks noChangeAspect="1"/>
          </p:cNvPicPr>
          <p:nvPr/>
        </p:nvPicPr>
        <p:blipFill rotWithShape="1">
          <a:blip r:embed="rId4"/>
          <a:srcRect l="4979" t="2671" r="5504" b="25334"/>
          <a:stretch/>
        </p:blipFill>
        <p:spPr>
          <a:xfrm>
            <a:off x="4912370" y="727496"/>
            <a:ext cx="1040598" cy="1134808"/>
          </a:xfrm>
          <a:prstGeom prst="rect">
            <a:avLst/>
          </a:prstGeom>
        </p:spPr>
      </p:pic>
      <p:sp>
        <p:nvSpPr>
          <p:cNvPr id="7" name="Google Shape;100;p25">
            <a:extLst>
              <a:ext uri="{FF2B5EF4-FFF2-40B4-BE49-F238E27FC236}">
                <a16:creationId xmlns:a16="http://schemas.microsoft.com/office/drawing/2014/main" id="{6A18466F-7718-3BD6-0628-AE1DC2868796}"/>
              </a:ext>
            </a:extLst>
          </p:cNvPr>
          <p:cNvSpPr txBox="1"/>
          <p:nvPr/>
        </p:nvSpPr>
        <p:spPr>
          <a:xfrm>
            <a:off x="5952968" y="898600"/>
            <a:ext cx="2793161" cy="7926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 sz="1200" b="1" dirty="0">
                <a:latin typeface="Dosis"/>
                <a:ea typeface="Dosis"/>
                <a:cs typeface="Dosis"/>
                <a:sym typeface="Dosis"/>
              </a:rPr>
              <a:t>Created by: </a:t>
            </a:r>
            <a:endParaRPr sz="1200" b="1" dirty="0">
              <a:latin typeface="Dosis"/>
              <a:ea typeface="Dosis"/>
              <a:cs typeface="Dosis"/>
              <a:sym typeface="Dosis"/>
            </a:endParaRPr>
          </a:p>
          <a:p>
            <a:pPr marL="0" marR="0" lvl="0" indent="0" algn="l" rtl="0">
              <a:lnSpc>
                <a:spcPct val="100000"/>
              </a:lnSpc>
              <a:spcBef>
                <a:spcPts val="0"/>
              </a:spcBef>
              <a:spcAft>
                <a:spcPts val="0"/>
              </a:spcAft>
              <a:buClr>
                <a:srgbClr val="000000"/>
              </a:buClr>
              <a:buSzPts val="1100"/>
              <a:buFont typeface="Arial"/>
              <a:buNone/>
            </a:pPr>
            <a:r>
              <a:rPr lang="en-US" sz="1200" b="1" dirty="0">
                <a:latin typeface="Dosis"/>
                <a:ea typeface="Dosis"/>
                <a:cs typeface="Dosis"/>
                <a:sym typeface="Dosis"/>
              </a:rPr>
              <a:t>Fairuz Nur Indah Putri</a:t>
            </a:r>
            <a:endParaRPr sz="1200" b="1" i="0" u="none" strike="noStrike" cap="none" dirty="0">
              <a:solidFill>
                <a:srgbClr val="000000"/>
              </a:solidFill>
              <a:latin typeface="Dosis"/>
              <a:ea typeface="Dosis"/>
              <a:cs typeface="Dosis"/>
              <a:sym typeface="Dosis"/>
            </a:endParaRPr>
          </a:p>
          <a:p>
            <a:pPr marL="0" marR="0" lvl="0" indent="0" algn="l" rtl="0">
              <a:lnSpc>
                <a:spcPct val="100000"/>
              </a:lnSpc>
              <a:spcBef>
                <a:spcPts val="0"/>
              </a:spcBef>
              <a:spcAft>
                <a:spcPts val="0"/>
              </a:spcAft>
              <a:buClr>
                <a:srgbClr val="000000"/>
              </a:buClr>
              <a:buSzPts val="1100"/>
              <a:buFont typeface="Arial"/>
              <a:buNone/>
            </a:pPr>
            <a:r>
              <a:rPr lang="en-US" sz="1200" dirty="0">
                <a:latin typeface="Dosis"/>
                <a:ea typeface="Dosis"/>
                <a:cs typeface="Dosis"/>
                <a:sym typeface="Dosis"/>
                <a:hlinkClick r:id="rId5"/>
              </a:rPr>
              <a:t>fnputri31@gmail.com</a:t>
            </a:r>
            <a:endParaRPr lang="en-US" sz="1200" dirty="0">
              <a:latin typeface="Dosis"/>
              <a:ea typeface="Dosis"/>
              <a:cs typeface="Dosis"/>
              <a:sym typeface="Dosis"/>
            </a:endParaRPr>
          </a:p>
          <a:p>
            <a:pPr marL="0" marR="0" lvl="0" indent="0" algn="l" rtl="0">
              <a:lnSpc>
                <a:spcPct val="100000"/>
              </a:lnSpc>
              <a:spcBef>
                <a:spcPts val="0"/>
              </a:spcBef>
              <a:spcAft>
                <a:spcPts val="0"/>
              </a:spcAft>
              <a:buClr>
                <a:srgbClr val="000000"/>
              </a:buClr>
              <a:buSzPts val="1100"/>
              <a:buFont typeface="Arial"/>
              <a:buNone/>
            </a:pPr>
            <a:r>
              <a:rPr lang="en-US" sz="1200" dirty="0">
                <a:latin typeface="Dosis"/>
                <a:ea typeface="Dosis"/>
                <a:cs typeface="Dosis"/>
                <a:sym typeface="Dosis"/>
              </a:rPr>
              <a:t>https://www.linkedin.com/in/fairuz-nur-indah-p/</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7"/>
          <p:cNvSpPr txBox="1">
            <a:spLocks noGrp="1"/>
          </p:cNvSpPr>
          <p:nvPr>
            <p:ph type="title"/>
          </p:nvPr>
        </p:nvSpPr>
        <p:spPr>
          <a:xfrm>
            <a:off x="0" y="-12175"/>
            <a:ext cx="7866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lt1"/>
              </a:buClr>
              <a:buSzPts val="1980"/>
              <a:buFont typeface="Roboto"/>
              <a:buNone/>
            </a:pPr>
            <a:r>
              <a:rPr lang="en-US" sz="1679" b="1" dirty="0"/>
              <a:t>EXPLONATORY DATA ANALYSIS</a:t>
            </a:r>
            <a:endParaRPr sz="1679" b="1" dirty="0"/>
          </a:p>
        </p:txBody>
      </p:sp>
      <p:sp>
        <p:nvSpPr>
          <p:cNvPr id="3" name="Text Placeholder 2">
            <a:extLst>
              <a:ext uri="{FF2B5EF4-FFF2-40B4-BE49-F238E27FC236}">
                <a16:creationId xmlns:a16="http://schemas.microsoft.com/office/drawing/2014/main" id="{383C5C97-311C-6F53-3967-7A9C4198FFB9}"/>
              </a:ext>
            </a:extLst>
          </p:cNvPr>
          <p:cNvSpPr>
            <a:spLocks noGrp="1"/>
          </p:cNvSpPr>
          <p:nvPr>
            <p:ph type="body" idx="1"/>
          </p:nvPr>
        </p:nvSpPr>
        <p:spPr>
          <a:xfrm>
            <a:off x="311700" y="662438"/>
            <a:ext cx="8520600" cy="3906438"/>
          </a:xfrm>
        </p:spPr>
        <p:txBody>
          <a:bodyPr/>
          <a:lstStyle/>
          <a:p>
            <a:pPr marL="114300" indent="0">
              <a:buNone/>
            </a:pPr>
            <a:r>
              <a:rPr lang="en-US" dirty="0"/>
              <a:t>e. Bivariate Num - Label </a:t>
            </a:r>
            <a:endParaRPr lang="en-ID" dirty="0"/>
          </a:p>
          <a:p>
            <a:pPr marL="114300" indent="0">
              <a:buNone/>
            </a:pPr>
            <a:endParaRPr lang="en-US" dirty="0"/>
          </a:p>
        </p:txBody>
      </p:sp>
      <p:pic>
        <p:nvPicPr>
          <p:cNvPr id="9218" name="Picture 2">
            <a:extLst>
              <a:ext uri="{FF2B5EF4-FFF2-40B4-BE49-F238E27FC236}">
                <a16:creationId xmlns:a16="http://schemas.microsoft.com/office/drawing/2014/main" id="{25830032-1FD8-4E0B-EC85-2EC40092F3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4625" y="1296075"/>
            <a:ext cx="4476750" cy="3476625"/>
          </a:xfrm>
          <a:prstGeom prst="rect">
            <a:avLst/>
          </a:prstGeom>
          <a:noFill/>
          <a:extLst>
            <a:ext uri="{909E8E84-426E-40DD-AFC4-6F175D3DCCD1}">
              <a14:hiddenFill xmlns:a14="http://schemas.microsoft.com/office/drawing/2010/main">
                <a:solidFill>
                  <a:srgbClr val="FFFFFF"/>
                </a:solidFill>
              </a14:hiddenFill>
            </a:ext>
          </a:extLst>
        </p:spPr>
      </p:pic>
      <p:sp>
        <p:nvSpPr>
          <p:cNvPr id="6" name="Google Shape;115;p27">
            <a:extLst>
              <a:ext uri="{FF2B5EF4-FFF2-40B4-BE49-F238E27FC236}">
                <a16:creationId xmlns:a16="http://schemas.microsoft.com/office/drawing/2014/main" id="{25175A8C-B061-0988-F29A-095ED3F8E02A}"/>
              </a:ext>
            </a:extLst>
          </p:cNvPr>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dirty="0">
                <a:solidFill>
                  <a:srgbClr val="000000"/>
                </a:solidFill>
                <a:hlinkClick r:id="rId4"/>
              </a:rPr>
              <a:t>Untuk selengkapnya, dapat melihat jupyter notebook </a:t>
            </a:r>
            <a:r>
              <a:rPr lang="en" sz="1100" dirty="0">
                <a:hlinkClick r:id="rId4"/>
              </a:rPr>
              <a:t>disini</a:t>
            </a:r>
            <a:endParaRPr sz="1100" dirty="0">
              <a:solidFill>
                <a:srgbClr val="000000"/>
              </a:solidFill>
            </a:endParaRPr>
          </a:p>
        </p:txBody>
      </p:sp>
    </p:spTree>
    <p:extLst>
      <p:ext uri="{BB962C8B-B14F-4D97-AF65-F5344CB8AC3E}">
        <p14:creationId xmlns:p14="http://schemas.microsoft.com/office/powerpoint/2010/main" val="12379501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26"/>
          <p:cNvSpPr txBox="1">
            <a:spLocks noGrp="1"/>
          </p:cNvSpPr>
          <p:nvPr>
            <p:ph type="title"/>
          </p:nvPr>
        </p:nvSpPr>
        <p:spPr>
          <a:xfrm>
            <a:off x="0" y="-12175"/>
            <a:ext cx="79263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SzPts val="990"/>
              <a:buNone/>
            </a:pPr>
            <a:r>
              <a:rPr lang="en" sz="2220" b="1" dirty="0">
                <a:solidFill>
                  <a:schemeClr val="lt1"/>
                </a:solidFill>
                <a:latin typeface="Roboto"/>
                <a:ea typeface="Roboto"/>
                <a:cs typeface="Roboto"/>
                <a:sym typeface="Roboto"/>
              </a:rPr>
              <a:t>Data Preprocessing</a:t>
            </a:r>
            <a:endParaRPr sz="2220" b="1" dirty="0">
              <a:solidFill>
                <a:schemeClr val="lt1"/>
              </a:solidFill>
              <a:latin typeface="Roboto"/>
              <a:ea typeface="Roboto"/>
              <a:cs typeface="Roboto"/>
              <a:sym typeface="Roboto"/>
            </a:endParaRPr>
          </a:p>
        </p:txBody>
      </p:sp>
      <p:sp>
        <p:nvSpPr>
          <p:cNvPr id="108" name="Google Shape;108;p26"/>
          <p:cNvSpPr txBox="1">
            <a:spLocks noGrp="1"/>
          </p:cNvSpPr>
          <p:nvPr>
            <p:ph type="body" idx="1"/>
          </p:nvPr>
        </p:nvSpPr>
        <p:spPr>
          <a:xfrm>
            <a:off x="311700" y="1040700"/>
            <a:ext cx="8520600" cy="3734500"/>
          </a:xfrm>
          <a:prstGeom prst="rect">
            <a:avLst/>
          </a:prstGeom>
        </p:spPr>
        <p:txBody>
          <a:bodyPr spcFirstLastPara="1" wrap="square" lIns="91425" tIns="91425" rIns="91425" bIns="91425" anchor="t" anchorCtr="0">
            <a:normAutofit/>
          </a:bodyPr>
          <a:lstStyle/>
          <a:p>
            <a:pPr marL="114300" indent="0" rtl="0" fontAlgn="base">
              <a:spcBef>
                <a:spcPts val="0"/>
              </a:spcBef>
              <a:spcAft>
                <a:spcPts val="1200"/>
              </a:spcAft>
              <a:buNone/>
            </a:pPr>
            <a:r>
              <a:rPr lang="en-US" dirty="0">
                <a:solidFill>
                  <a:schemeClr val="dk1"/>
                </a:solidFill>
                <a:latin typeface="Dosis"/>
                <a:ea typeface="Dosis"/>
                <a:cs typeface="Dosis"/>
                <a:sym typeface="Dosis"/>
              </a:rPr>
              <a:t>1. Change the range of `Age` to teen age (17 - 25), mid age (26 - 45), </a:t>
            </a:r>
            <a:r>
              <a:rPr lang="en-US" dirty="0" err="1">
                <a:solidFill>
                  <a:schemeClr val="dk1"/>
                </a:solidFill>
                <a:latin typeface="Dosis"/>
                <a:ea typeface="Dosis"/>
                <a:cs typeface="Dosis"/>
                <a:sym typeface="Dosis"/>
              </a:rPr>
              <a:t>eldery</a:t>
            </a:r>
            <a:r>
              <a:rPr lang="en-US" dirty="0">
                <a:solidFill>
                  <a:schemeClr val="dk1"/>
                </a:solidFill>
                <a:latin typeface="Dosis"/>
                <a:ea typeface="Dosis"/>
                <a:cs typeface="Dosis"/>
                <a:sym typeface="Dosis"/>
              </a:rPr>
              <a:t> (46 - 65)</a:t>
            </a:r>
          </a:p>
          <a:p>
            <a:pPr marL="114300" indent="0" rtl="0" fontAlgn="base">
              <a:spcBef>
                <a:spcPts val="0"/>
              </a:spcBef>
              <a:spcAft>
                <a:spcPts val="1200"/>
              </a:spcAft>
              <a:buNone/>
            </a:pPr>
            <a:r>
              <a:rPr lang="en-US" dirty="0">
                <a:solidFill>
                  <a:schemeClr val="dk1"/>
                </a:solidFill>
                <a:latin typeface="Dosis"/>
                <a:ea typeface="Dosis"/>
                <a:cs typeface="Dosis"/>
                <a:sym typeface="Dosis"/>
              </a:rPr>
              <a:t>2. Extract weekday from `Timestamp` and if weekday = 1 and not weekday 0</a:t>
            </a:r>
          </a:p>
          <a:p>
            <a:pPr marL="114300" indent="0" rtl="0" fontAlgn="base">
              <a:spcBef>
                <a:spcPts val="0"/>
              </a:spcBef>
              <a:spcAft>
                <a:spcPts val="1200"/>
              </a:spcAft>
              <a:buNone/>
            </a:pPr>
            <a:r>
              <a:rPr lang="en-US" dirty="0">
                <a:solidFill>
                  <a:schemeClr val="dk1"/>
                </a:solidFill>
                <a:latin typeface="Dosis"/>
                <a:ea typeface="Dosis"/>
                <a:cs typeface="Dosis"/>
                <a:sym typeface="Dosis"/>
              </a:rPr>
              <a:t>3. Change the column name `Male` to Gender</a:t>
            </a:r>
          </a:p>
          <a:p>
            <a:pPr marL="114300" indent="0" rtl="0" fontAlgn="base">
              <a:spcBef>
                <a:spcPts val="0"/>
              </a:spcBef>
              <a:spcAft>
                <a:spcPts val="1200"/>
              </a:spcAft>
              <a:buNone/>
            </a:pPr>
            <a:endParaRPr lang="en-US" dirty="0">
              <a:solidFill>
                <a:schemeClr val="dk1"/>
              </a:solidFill>
              <a:latin typeface="Dosis"/>
              <a:ea typeface="Dosis"/>
              <a:cs typeface="Dosis"/>
              <a:sym typeface="Dosis"/>
            </a:endParaRPr>
          </a:p>
          <a:p>
            <a:pPr marL="114300" indent="0" rtl="0" fontAlgn="base">
              <a:spcBef>
                <a:spcPts val="0"/>
              </a:spcBef>
              <a:spcAft>
                <a:spcPts val="1200"/>
              </a:spcAft>
              <a:buNone/>
            </a:pPr>
            <a:r>
              <a:rPr lang="en-US" dirty="0">
                <a:solidFill>
                  <a:schemeClr val="dk1"/>
                </a:solidFill>
                <a:latin typeface="Dosis"/>
                <a:ea typeface="Dosis"/>
                <a:cs typeface="Dosis"/>
                <a:sym typeface="Dosis"/>
              </a:rPr>
              <a:t>After </a:t>
            </a:r>
            <a:r>
              <a:rPr lang="en-US" dirty="0" err="1">
                <a:solidFill>
                  <a:schemeClr val="dk1"/>
                </a:solidFill>
                <a:latin typeface="Dosis"/>
                <a:ea typeface="Dosis"/>
                <a:cs typeface="Dosis"/>
                <a:sym typeface="Dosis"/>
              </a:rPr>
              <a:t>dropna</a:t>
            </a:r>
            <a:r>
              <a:rPr lang="en-US" dirty="0">
                <a:solidFill>
                  <a:schemeClr val="dk1"/>
                </a:solidFill>
                <a:latin typeface="Dosis"/>
                <a:ea typeface="Dosis"/>
                <a:cs typeface="Dosis"/>
                <a:sym typeface="Dosis"/>
              </a:rPr>
              <a:t>  </a:t>
            </a:r>
          </a:p>
          <a:p>
            <a:pPr marL="114300" indent="0" rtl="0" fontAlgn="base">
              <a:spcBef>
                <a:spcPts val="0"/>
              </a:spcBef>
              <a:spcAft>
                <a:spcPts val="1200"/>
              </a:spcAft>
              <a:buNone/>
            </a:pPr>
            <a:endParaRPr dirty="0">
              <a:solidFill>
                <a:schemeClr val="dk1"/>
              </a:solidFill>
              <a:latin typeface="Dosis"/>
              <a:ea typeface="Dosis"/>
              <a:cs typeface="Dosis"/>
              <a:sym typeface="Dosis"/>
            </a:endParaRPr>
          </a:p>
        </p:txBody>
      </p:sp>
      <p:pic>
        <p:nvPicPr>
          <p:cNvPr id="3" name="Picture 2">
            <a:extLst>
              <a:ext uri="{FF2B5EF4-FFF2-40B4-BE49-F238E27FC236}">
                <a16:creationId xmlns:a16="http://schemas.microsoft.com/office/drawing/2014/main" id="{38725812-2923-D24D-0AE8-C5C5FBFD53AF}"/>
              </a:ext>
            </a:extLst>
          </p:cNvPr>
          <p:cNvPicPr>
            <a:picLocks noChangeAspect="1"/>
          </p:cNvPicPr>
          <p:nvPr/>
        </p:nvPicPr>
        <p:blipFill>
          <a:blip r:embed="rId3"/>
          <a:stretch>
            <a:fillRect/>
          </a:stretch>
        </p:blipFill>
        <p:spPr>
          <a:xfrm>
            <a:off x="484187" y="3359850"/>
            <a:ext cx="1190625" cy="742950"/>
          </a:xfrm>
          <a:prstGeom prst="rect">
            <a:avLst/>
          </a:prstGeom>
        </p:spPr>
      </p:pic>
      <p:sp>
        <p:nvSpPr>
          <p:cNvPr id="5" name="Google Shape;115;p27">
            <a:extLst>
              <a:ext uri="{FF2B5EF4-FFF2-40B4-BE49-F238E27FC236}">
                <a16:creationId xmlns:a16="http://schemas.microsoft.com/office/drawing/2014/main" id="{D92BF854-2C98-268A-C086-5823FD771E4C}"/>
              </a:ext>
            </a:extLst>
          </p:cNvPr>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dirty="0">
                <a:solidFill>
                  <a:srgbClr val="000000"/>
                </a:solidFill>
                <a:hlinkClick r:id="rId4"/>
              </a:rPr>
              <a:t>Untuk selengkapnya, dapat melihat jupyter notebook </a:t>
            </a:r>
            <a:r>
              <a:rPr lang="en" sz="1100" dirty="0">
                <a:hlinkClick r:id="rId4"/>
              </a:rPr>
              <a:t>disini</a:t>
            </a:r>
            <a:endParaRPr sz="1100" dirty="0">
              <a:solidFill>
                <a:srgbClr val="000000"/>
              </a:solidFill>
            </a:endParaRPr>
          </a:p>
        </p:txBody>
      </p:sp>
    </p:spTree>
    <p:extLst>
      <p:ext uri="{BB962C8B-B14F-4D97-AF65-F5344CB8AC3E}">
        <p14:creationId xmlns:p14="http://schemas.microsoft.com/office/powerpoint/2010/main" val="17732729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26"/>
          <p:cNvSpPr txBox="1">
            <a:spLocks noGrp="1"/>
          </p:cNvSpPr>
          <p:nvPr>
            <p:ph type="title"/>
          </p:nvPr>
        </p:nvSpPr>
        <p:spPr>
          <a:xfrm>
            <a:off x="0" y="-12175"/>
            <a:ext cx="79263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SzPts val="990"/>
              <a:buNone/>
            </a:pPr>
            <a:r>
              <a:rPr lang="en" sz="2220" b="1" dirty="0">
                <a:solidFill>
                  <a:schemeClr val="lt1"/>
                </a:solidFill>
                <a:latin typeface="Roboto"/>
                <a:ea typeface="Roboto"/>
                <a:cs typeface="Roboto"/>
                <a:sym typeface="Roboto"/>
              </a:rPr>
              <a:t>Feature Engineering</a:t>
            </a:r>
            <a:endParaRPr sz="2220" b="1" dirty="0">
              <a:solidFill>
                <a:schemeClr val="lt1"/>
              </a:solidFill>
              <a:latin typeface="Roboto"/>
              <a:ea typeface="Roboto"/>
              <a:cs typeface="Roboto"/>
              <a:sym typeface="Roboto"/>
            </a:endParaRPr>
          </a:p>
        </p:txBody>
      </p:sp>
      <p:graphicFrame>
        <p:nvGraphicFramePr>
          <p:cNvPr id="2" name="Diagram 1">
            <a:extLst>
              <a:ext uri="{FF2B5EF4-FFF2-40B4-BE49-F238E27FC236}">
                <a16:creationId xmlns:a16="http://schemas.microsoft.com/office/drawing/2014/main" id="{1C47BC6B-37A0-248C-1D11-F7C1006B2F52}"/>
              </a:ext>
            </a:extLst>
          </p:cNvPr>
          <p:cNvGraphicFramePr/>
          <p:nvPr>
            <p:extLst>
              <p:ext uri="{D42A27DB-BD31-4B8C-83A1-F6EECF244321}">
                <p14:modId xmlns:p14="http://schemas.microsoft.com/office/powerpoint/2010/main" val="1402282895"/>
              </p:ext>
            </p:extLst>
          </p:nvPr>
        </p:nvGraphicFramePr>
        <p:xfrm>
          <a:off x="608850" y="324712"/>
          <a:ext cx="7926300" cy="44940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Google Shape;115;p27">
            <a:extLst>
              <a:ext uri="{FF2B5EF4-FFF2-40B4-BE49-F238E27FC236}">
                <a16:creationId xmlns:a16="http://schemas.microsoft.com/office/drawing/2014/main" id="{1907AC86-576B-8D1A-2AC1-15E6CDC5EAD3}"/>
              </a:ext>
            </a:extLst>
          </p:cNvPr>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dirty="0">
                <a:solidFill>
                  <a:srgbClr val="000000"/>
                </a:solidFill>
                <a:hlinkClick r:id="rId8"/>
              </a:rPr>
              <a:t>Untuk selengkapnya, dapat melihat jupyter notebook </a:t>
            </a:r>
            <a:r>
              <a:rPr lang="en" sz="1100" dirty="0">
                <a:hlinkClick r:id="rId8"/>
              </a:rPr>
              <a:t>disini</a:t>
            </a:r>
            <a:endParaRPr sz="1100" dirty="0">
              <a:solidFill>
                <a:srgbClr val="000000"/>
              </a:solidFill>
            </a:endParaRPr>
          </a:p>
        </p:txBody>
      </p:sp>
    </p:spTree>
    <p:extLst>
      <p:ext uri="{BB962C8B-B14F-4D97-AF65-F5344CB8AC3E}">
        <p14:creationId xmlns:p14="http://schemas.microsoft.com/office/powerpoint/2010/main" val="4845340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26"/>
          <p:cNvSpPr txBox="1">
            <a:spLocks noGrp="1"/>
          </p:cNvSpPr>
          <p:nvPr>
            <p:ph type="title"/>
          </p:nvPr>
        </p:nvSpPr>
        <p:spPr>
          <a:xfrm>
            <a:off x="0" y="-12175"/>
            <a:ext cx="79263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SzPts val="990"/>
              <a:buNone/>
            </a:pPr>
            <a:r>
              <a:rPr lang="en" sz="2220" b="1" dirty="0">
                <a:solidFill>
                  <a:schemeClr val="lt1"/>
                </a:solidFill>
                <a:latin typeface="Roboto"/>
                <a:ea typeface="Roboto"/>
                <a:cs typeface="Roboto"/>
                <a:sym typeface="Roboto"/>
              </a:rPr>
              <a:t>Data Shape</a:t>
            </a:r>
            <a:endParaRPr sz="2220" b="1" dirty="0">
              <a:solidFill>
                <a:schemeClr val="lt1"/>
              </a:solidFill>
              <a:latin typeface="Roboto"/>
              <a:ea typeface="Roboto"/>
              <a:cs typeface="Roboto"/>
              <a:sym typeface="Roboto"/>
            </a:endParaRPr>
          </a:p>
        </p:txBody>
      </p:sp>
      <p:sp>
        <p:nvSpPr>
          <p:cNvPr id="3" name="TextBox 2">
            <a:extLst>
              <a:ext uri="{FF2B5EF4-FFF2-40B4-BE49-F238E27FC236}">
                <a16:creationId xmlns:a16="http://schemas.microsoft.com/office/drawing/2014/main" id="{309A78CC-DD98-C36D-B281-A32527208046}"/>
              </a:ext>
            </a:extLst>
          </p:cNvPr>
          <p:cNvSpPr txBox="1"/>
          <p:nvPr/>
        </p:nvSpPr>
        <p:spPr>
          <a:xfrm>
            <a:off x="576460" y="1411115"/>
            <a:ext cx="2994991" cy="523220"/>
          </a:xfrm>
          <a:prstGeom prst="rect">
            <a:avLst/>
          </a:prstGeom>
          <a:noFill/>
        </p:spPr>
        <p:txBody>
          <a:bodyPr wrap="square" rtlCol="0">
            <a:spAutoFit/>
          </a:bodyPr>
          <a:lstStyle/>
          <a:p>
            <a:pPr algn="ctr"/>
            <a:r>
              <a:rPr lang="en-US" dirty="0"/>
              <a:t>Train Set after Data Preprocessing </a:t>
            </a:r>
          </a:p>
          <a:p>
            <a:pPr algn="ctr"/>
            <a:r>
              <a:rPr lang="en-US" dirty="0"/>
              <a:t>And Feature Engineering </a:t>
            </a:r>
            <a:endParaRPr lang="en-ID" dirty="0"/>
          </a:p>
        </p:txBody>
      </p:sp>
      <p:sp>
        <p:nvSpPr>
          <p:cNvPr id="5" name="TextBox 4">
            <a:extLst>
              <a:ext uri="{FF2B5EF4-FFF2-40B4-BE49-F238E27FC236}">
                <a16:creationId xmlns:a16="http://schemas.microsoft.com/office/drawing/2014/main" id="{C8B1A73E-76FC-E05B-D54D-680434FDA597}"/>
              </a:ext>
            </a:extLst>
          </p:cNvPr>
          <p:cNvSpPr txBox="1"/>
          <p:nvPr/>
        </p:nvSpPr>
        <p:spPr>
          <a:xfrm>
            <a:off x="5572551" y="1411115"/>
            <a:ext cx="2994991" cy="523220"/>
          </a:xfrm>
          <a:prstGeom prst="rect">
            <a:avLst/>
          </a:prstGeom>
          <a:noFill/>
        </p:spPr>
        <p:txBody>
          <a:bodyPr wrap="square" rtlCol="0">
            <a:spAutoFit/>
          </a:bodyPr>
          <a:lstStyle/>
          <a:p>
            <a:pPr algn="ctr"/>
            <a:r>
              <a:rPr lang="en-US" dirty="0"/>
              <a:t>Test Set after Data Preprocessing </a:t>
            </a:r>
          </a:p>
          <a:p>
            <a:pPr algn="ctr"/>
            <a:r>
              <a:rPr lang="en-US" dirty="0"/>
              <a:t>And Feature Engineering </a:t>
            </a:r>
            <a:endParaRPr lang="en-ID" dirty="0"/>
          </a:p>
        </p:txBody>
      </p:sp>
      <p:pic>
        <p:nvPicPr>
          <p:cNvPr id="6" name="Picture 5">
            <a:extLst>
              <a:ext uri="{FF2B5EF4-FFF2-40B4-BE49-F238E27FC236}">
                <a16:creationId xmlns:a16="http://schemas.microsoft.com/office/drawing/2014/main" id="{41393648-1303-DC61-395B-4E1EB0A15EAF}"/>
              </a:ext>
            </a:extLst>
          </p:cNvPr>
          <p:cNvPicPr>
            <a:picLocks noChangeAspect="1"/>
          </p:cNvPicPr>
          <p:nvPr/>
        </p:nvPicPr>
        <p:blipFill>
          <a:blip r:embed="rId3"/>
          <a:stretch>
            <a:fillRect/>
          </a:stretch>
        </p:blipFill>
        <p:spPr>
          <a:xfrm>
            <a:off x="287118" y="2109149"/>
            <a:ext cx="3573676" cy="925201"/>
          </a:xfrm>
          <a:prstGeom prst="rect">
            <a:avLst/>
          </a:prstGeom>
        </p:spPr>
      </p:pic>
      <p:pic>
        <p:nvPicPr>
          <p:cNvPr id="8" name="Picture 7">
            <a:extLst>
              <a:ext uri="{FF2B5EF4-FFF2-40B4-BE49-F238E27FC236}">
                <a16:creationId xmlns:a16="http://schemas.microsoft.com/office/drawing/2014/main" id="{1281B819-B536-DA56-6B18-573A74700620}"/>
              </a:ext>
            </a:extLst>
          </p:cNvPr>
          <p:cNvPicPr>
            <a:picLocks noChangeAspect="1"/>
          </p:cNvPicPr>
          <p:nvPr/>
        </p:nvPicPr>
        <p:blipFill>
          <a:blip r:embed="rId4"/>
          <a:stretch>
            <a:fillRect/>
          </a:stretch>
        </p:blipFill>
        <p:spPr>
          <a:xfrm>
            <a:off x="5257316" y="2109149"/>
            <a:ext cx="3568632" cy="925201"/>
          </a:xfrm>
          <a:prstGeom prst="rect">
            <a:avLst/>
          </a:prstGeom>
        </p:spPr>
      </p:pic>
    </p:spTree>
    <p:extLst>
      <p:ext uri="{BB962C8B-B14F-4D97-AF65-F5344CB8AC3E}">
        <p14:creationId xmlns:p14="http://schemas.microsoft.com/office/powerpoint/2010/main" val="26467649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26"/>
          <p:cNvSpPr txBox="1">
            <a:spLocks noGrp="1"/>
          </p:cNvSpPr>
          <p:nvPr>
            <p:ph type="title"/>
          </p:nvPr>
        </p:nvSpPr>
        <p:spPr>
          <a:xfrm>
            <a:off x="0" y="-12175"/>
            <a:ext cx="79263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SzPts val="990"/>
              <a:buNone/>
            </a:pPr>
            <a:r>
              <a:rPr lang="en" sz="2220" b="1" dirty="0">
                <a:solidFill>
                  <a:schemeClr val="lt1"/>
                </a:solidFill>
                <a:latin typeface="Roboto"/>
                <a:ea typeface="Roboto"/>
                <a:cs typeface="Roboto"/>
                <a:sym typeface="Roboto"/>
              </a:rPr>
              <a:t>Modeling</a:t>
            </a:r>
            <a:endParaRPr sz="2220" b="1" dirty="0">
              <a:solidFill>
                <a:schemeClr val="lt1"/>
              </a:solidFill>
              <a:latin typeface="Roboto"/>
              <a:ea typeface="Roboto"/>
              <a:cs typeface="Roboto"/>
              <a:sym typeface="Roboto"/>
            </a:endParaRPr>
          </a:p>
        </p:txBody>
      </p:sp>
      <p:pic>
        <p:nvPicPr>
          <p:cNvPr id="3" name="Picture 2">
            <a:extLst>
              <a:ext uri="{FF2B5EF4-FFF2-40B4-BE49-F238E27FC236}">
                <a16:creationId xmlns:a16="http://schemas.microsoft.com/office/drawing/2014/main" id="{7E90291A-2379-5ADF-267E-231E79E0CD75}"/>
              </a:ext>
            </a:extLst>
          </p:cNvPr>
          <p:cNvPicPr>
            <a:picLocks noChangeAspect="1"/>
          </p:cNvPicPr>
          <p:nvPr/>
        </p:nvPicPr>
        <p:blipFill>
          <a:blip r:embed="rId3"/>
          <a:stretch>
            <a:fillRect/>
          </a:stretch>
        </p:blipFill>
        <p:spPr>
          <a:xfrm>
            <a:off x="200025" y="1143000"/>
            <a:ext cx="8743950" cy="742950"/>
          </a:xfrm>
          <a:prstGeom prst="rect">
            <a:avLst/>
          </a:prstGeom>
        </p:spPr>
      </p:pic>
      <p:pic>
        <p:nvPicPr>
          <p:cNvPr id="6" name="Picture 5">
            <a:extLst>
              <a:ext uri="{FF2B5EF4-FFF2-40B4-BE49-F238E27FC236}">
                <a16:creationId xmlns:a16="http://schemas.microsoft.com/office/drawing/2014/main" id="{3AA4D147-ABF6-6567-F00C-27DDA14E4536}"/>
              </a:ext>
            </a:extLst>
          </p:cNvPr>
          <p:cNvPicPr>
            <a:picLocks noChangeAspect="1"/>
          </p:cNvPicPr>
          <p:nvPr/>
        </p:nvPicPr>
        <p:blipFill>
          <a:blip r:embed="rId4"/>
          <a:stretch>
            <a:fillRect/>
          </a:stretch>
        </p:blipFill>
        <p:spPr>
          <a:xfrm>
            <a:off x="200025" y="3069487"/>
            <a:ext cx="8743950" cy="704005"/>
          </a:xfrm>
          <a:prstGeom prst="rect">
            <a:avLst/>
          </a:prstGeom>
        </p:spPr>
      </p:pic>
      <p:sp>
        <p:nvSpPr>
          <p:cNvPr id="8" name="TextBox 7">
            <a:extLst>
              <a:ext uri="{FF2B5EF4-FFF2-40B4-BE49-F238E27FC236}">
                <a16:creationId xmlns:a16="http://schemas.microsoft.com/office/drawing/2014/main" id="{EAFF8812-ED34-F664-6E6C-9DEFA6BFC08C}"/>
              </a:ext>
            </a:extLst>
          </p:cNvPr>
          <p:cNvSpPr txBox="1"/>
          <p:nvPr/>
        </p:nvSpPr>
        <p:spPr>
          <a:xfrm>
            <a:off x="200025" y="2723610"/>
            <a:ext cx="6600825" cy="307777"/>
          </a:xfrm>
          <a:prstGeom prst="rect">
            <a:avLst/>
          </a:prstGeom>
          <a:noFill/>
        </p:spPr>
        <p:txBody>
          <a:bodyPr wrap="square" rtlCol="0">
            <a:spAutoFit/>
          </a:bodyPr>
          <a:lstStyle/>
          <a:p>
            <a:r>
              <a:rPr lang="en-US" dirty="0"/>
              <a:t>Hyperparameter model without normalize data</a:t>
            </a:r>
            <a:endParaRPr lang="en-ID" dirty="0"/>
          </a:p>
        </p:txBody>
      </p:sp>
      <p:sp>
        <p:nvSpPr>
          <p:cNvPr id="11" name="TextBox 10">
            <a:extLst>
              <a:ext uri="{FF2B5EF4-FFF2-40B4-BE49-F238E27FC236}">
                <a16:creationId xmlns:a16="http://schemas.microsoft.com/office/drawing/2014/main" id="{6832EE34-5ECB-DE9C-653C-F9802A3D3C4A}"/>
              </a:ext>
            </a:extLst>
          </p:cNvPr>
          <p:cNvSpPr txBox="1"/>
          <p:nvPr/>
        </p:nvSpPr>
        <p:spPr>
          <a:xfrm>
            <a:off x="200025" y="786418"/>
            <a:ext cx="6600825" cy="307777"/>
          </a:xfrm>
          <a:prstGeom prst="rect">
            <a:avLst/>
          </a:prstGeom>
          <a:noFill/>
        </p:spPr>
        <p:txBody>
          <a:bodyPr wrap="square" rtlCol="0">
            <a:spAutoFit/>
          </a:bodyPr>
          <a:lstStyle/>
          <a:p>
            <a:r>
              <a:rPr lang="en-US" dirty="0"/>
              <a:t>Hyperparameter model with normalize data</a:t>
            </a:r>
            <a:endParaRPr lang="en-ID" dirty="0"/>
          </a:p>
        </p:txBody>
      </p:sp>
    </p:spTree>
    <p:extLst>
      <p:ext uri="{BB962C8B-B14F-4D97-AF65-F5344CB8AC3E}">
        <p14:creationId xmlns:p14="http://schemas.microsoft.com/office/powerpoint/2010/main" val="37219235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26"/>
          <p:cNvSpPr txBox="1">
            <a:spLocks noGrp="1"/>
          </p:cNvSpPr>
          <p:nvPr>
            <p:ph type="title"/>
          </p:nvPr>
        </p:nvSpPr>
        <p:spPr>
          <a:xfrm>
            <a:off x="0" y="-12175"/>
            <a:ext cx="79263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SzPts val="990"/>
              <a:buNone/>
            </a:pPr>
            <a:r>
              <a:rPr lang="en" sz="2220" b="1" dirty="0">
                <a:solidFill>
                  <a:schemeClr val="lt1"/>
                </a:solidFill>
                <a:latin typeface="Roboto"/>
                <a:ea typeface="Roboto"/>
                <a:cs typeface="Roboto"/>
                <a:sym typeface="Roboto"/>
              </a:rPr>
              <a:t>Model Result</a:t>
            </a:r>
            <a:endParaRPr sz="2220" b="1" dirty="0">
              <a:solidFill>
                <a:schemeClr val="lt1"/>
              </a:solidFill>
              <a:latin typeface="Roboto"/>
              <a:ea typeface="Roboto"/>
              <a:cs typeface="Roboto"/>
              <a:sym typeface="Roboto"/>
            </a:endParaRPr>
          </a:p>
        </p:txBody>
      </p:sp>
      <p:sp>
        <p:nvSpPr>
          <p:cNvPr id="11" name="TextBox 10">
            <a:extLst>
              <a:ext uri="{FF2B5EF4-FFF2-40B4-BE49-F238E27FC236}">
                <a16:creationId xmlns:a16="http://schemas.microsoft.com/office/drawing/2014/main" id="{6832EE34-5ECB-DE9C-653C-F9802A3D3C4A}"/>
              </a:ext>
            </a:extLst>
          </p:cNvPr>
          <p:cNvSpPr txBox="1"/>
          <p:nvPr/>
        </p:nvSpPr>
        <p:spPr>
          <a:xfrm>
            <a:off x="222885" y="2417861"/>
            <a:ext cx="3103245" cy="523220"/>
          </a:xfrm>
          <a:prstGeom prst="rect">
            <a:avLst/>
          </a:prstGeom>
          <a:noFill/>
        </p:spPr>
        <p:txBody>
          <a:bodyPr wrap="square" rtlCol="0">
            <a:spAutoFit/>
          </a:bodyPr>
          <a:lstStyle/>
          <a:p>
            <a:r>
              <a:rPr lang="en-US" b="1" dirty="0"/>
              <a:t>Feature importance for model with normalize data </a:t>
            </a:r>
            <a:endParaRPr lang="en-ID" b="1" dirty="0"/>
          </a:p>
        </p:txBody>
      </p:sp>
      <p:pic>
        <p:nvPicPr>
          <p:cNvPr id="4" name="Picture 3">
            <a:extLst>
              <a:ext uri="{FF2B5EF4-FFF2-40B4-BE49-F238E27FC236}">
                <a16:creationId xmlns:a16="http://schemas.microsoft.com/office/drawing/2014/main" id="{8F05E59E-E865-8798-A321-8C03DD5F2101}"/>
              </a:ext>
            </a:extLst>
          </p:cNvPr>
          <p:cNvPicPr>
            <a:picLocks noChangeAspect="1"/>
          </p:cNvPicPr>
          <p:nvPr/>
        </p:nvPicPr>
        <p:blipFill>
          <a:blip r:embed="rId3"/>
          <a:stretch>
            <a:fillRect/>
          </a:stretch>
        </p:blipFill>
        <p:spPr>
          <a:xfrm>
            <a:off x="3120796" y="673421"/>
            <a:ext cx="2580323" cy="4329580"/>
          </a:xfrm>
          <a:prstGeom prst="rect">
            <a:avLst/>
          </a:prstGeom>
        </p:spPr>
      </p:pic>
      <p:sp>
        <p:nvSpPr>
          <p:cNvPr id="9" name="TextBox 8">
            <a:extLst>
              <a:ext uri="{FF2B5EF4-FFF2-40B4-BE49-F238E27FC236}">
                <a16:creationId xmlns:a16="http://schemas.microsoft.com/office/drawing/2014/main" id="{177FF6D9-8B4F-AA7B-C51A-0A47878ECDF9}"/>
              </a:ext>
            </a:extLst>
          </p:cNvPr>
          <p:cNvSpPr txBox="1"/>
          <p:nvPr/>
        </p:nvSpPr>
        <p:spPr>
          <a:xfrm>
            <a:off x="5817870" y="1879252"/>
            <a:ext cx="3103245" cy="1384995"/>
          </a:xfrm>
          <a:prstGeom prst="rect">
            <a:avLst/>
          </a:prstGeom>
          <a:noFill/>
        </p:spPr>
        <p:txBody>
          <a:bodyPr wrap="square" rtlCol="0">
            <a:spAutoFit/>
          </a:bodyPr>
          <a:lstStyle/>
          <a:p>
            <a:pPr algn="ctr"/>
            <a:r>
              <a:rPr lang="en-US" dirty="0"/>
              <a:t>There are top 15 feature importance used </a:t>
            </a:r>
            <a:r>
              <a:rPr lang="en-US" dirty="0" err="1"/>
              <a:t>Randomforest</a:t>
            </a:r>
            <a:r>
              <a:rPr lang="en-US" dirty="0"/>
              <a:t> feature importance method. Daily Internet Usage and Daily Time Spent on Site are the top 2 feature with importance score 0.502 and 0.271</a:t>
            </a:r>
            <a:endParaRPr lang="en-ID" dirty="0"/>
          </a:p>
        </p:txBody>
      </p:sp>
    </p:spTree>
    <p:extLst>
      <p:ext uri="{BB962C8B-B14F-4D97-AF65-F5344CB8AC3E}">
        <p14:creationId xmlns:p14="http://schemas.microsoft.com/office/powerpoint/2010/main" val="2854467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26"/>
          <p:cNvSpPr txBox="1">
            <a:spLocks noGrp="1"/>
          </p:cNvSpPr>
          <p:nvPr>
            <p:ph type="title"/>
          </p:nvPr>
        </p:nvSpPr>
        <p:spPr>
          <a:xfrm>
            <a:off x="0" y="-12175"/>
            <a:ext cx="79263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SzPts val="990"/>
              <a:buNone/>
            </a:pPr>
            <a:r>
              <a:rPr lang="en" sz="2220" b="1" dirty="0">
                <a:solidFill>
                  <a:schemeClr val="lt1"/>
                </a:solidFill>
                <a:latin typeface="Roboto"/>
                <a:ea typeface="Roboto"/>
                <a:cs typeface="Roboto"/>
                <a:sym typeface="Roboto"/>
              </a:rPr>
              <a:t>Model Result</a:t>
            </a:r>
            <a:endParaRPr sz="2220" b="1" dirty="0">
              <a:solidFill>
                <a:schemeClr val="lt1"/>
              </a:solidFill>
              <a:latin typeface="Roboto"/>
              <a:ea typeface="Roboto"/>
              <a:cs typeface="Roboto"/>
              <a:sym typeface="Roboto"/>
            </a:endParaRPr>
          </a:p>
        </p:txBody>
      </p:sp>
      <p:sp>
        <p:nvSpPr>
          <p:cNvPr id="11" name="TextBox 10">
            <a:extLst>
              <a:ext uri="{FF2B5EF4-FFF2-40B4-BE49-F238E27FC236}">
                <a16:creationId xmlns:a16="http://schemas.microsoft.com/office/drawing/2014/main" id="{6832EE34-5ECB-DE9C-653C-F9802A3D3C4A}"/>
              </a:ext>
            </a:extLst>
          </p:cNvPr>
          <p:cNvSpPr txBox="1"/>
          <p:nvPr/>
        </p:nvSpPr>
        <p:spPr>
          <a:xfrm>
            <a:off x="222885" y="2417861"/>
            <a:ext cx="2897911" cy="523220"/>
          </a:xfrm>
          <a:prstGeom prst="rect">
            <a:avLst/>
          </a:prstGeom>
          <a:noFill/>
        </p:spPr>
        <p:txBody>
          <a:bodyPr wrap="square" rtlCol="0">
            <a:spAutoFit/>
          </a:bodyPr>
          <a:lstStyle/>
          <a:p>
            <a:r>
              <a:rPr lang="en-US" b="1" dirty="0"/>
              <a:t>Feature importance for model without normalize data </a:t>
            </a:r>
            <a:endParaRPr lang="en-ID" b="1" dirty="0"/>
          </a:p>
        </p:txBody>
      </p:sp>
      <p:sp>
        <p:nvSpPr>
          <p:cNvPr id="9" name="TextBox 8">
            <a:extLst>
              <a:ext uri="{FF2B5EF4-FFF2-40B4-BE49-F238E27FC236}">
                <a16:creationId xmlns:a16="http://schemas.microsoft.com/office/drawing/2014/main" id="{177FF6D9-8B4F-AA7B-C51A-0A47878ECDF9}"/>
              </a:ext>
            </a:extLst>
          </p:cNvPr>
          <p:cNvSpPr txBox="1"/>
          <p:nvPr/>
        </p:nvSpPr>
        <p:spPr>
          <a:xfrm>
            <a:off x="5817870" y="1879252"/>
            <a:ext cx="3103245" cy="1384995"/>
          </a:xfrm>
          <a:prstGeom prst="rect">
            <a:avLst/>
          </a:prstGeom>
          <a:noFill/>
        </p:spPr>
        <p:txBody>
          <a:bodyPr wrap="square" rtlCol="0">
            <a:spAutoFit/>
          </a:bodyPr>
          <a:lstStyle/>
          <a:p>
            <a:pPr algn="ctr"/>
            <a:r>
              <a:rPr lang="en-US" dirty="0"/>
              <a:t>There are top 15 feature importance used </a:t>
            </a:r>
            <a:r>
              <a:rPr lang="en-US" dirty="0" err="1"/>
              <a:t>Randomforest</a:t>
            </a:r>
            <a:r>
              <a:rPr lang="en-US" dirty="0"/>
              <a:t> feature importance method. Daily Internet Usage and Daily Time Spent on Site are the top 2 feature with importance score 0.462 and 0.349</a:t>
            </a:r>
            <a:endParaRPr lang="en-ID" dirty="0"/>
          </a:p>
        </p:txBody>
      </p:sp>
      <p:pic>
        <p:nvPicPr>
          <p:cNvPr id="3" name="Picture 2">
            <a:extLst>
              <a:ext uri="{FF2B5EF4-FFF2-40B4-BE49-F238E27FC236}">
                <a16:creationId xmlns:a16="http://schemas.microsoft.com/office/drawing/2014/main" id="{CCAB5149-B0A7-6AFE-5D0E-0F3DF89DB836}"/>
              </a:ext>
            </a:extLst>
          </p:cNvPr>
          <p:cNvPicPr>
            <a:picLocks noChangeAspect="1"/>
          </p:cNvPicPr>
          <p:nvPr/>
        </p:nvPicPr>
        <p:blipFill>
          <a:blip r:embed="rId3"/>
          <a:stretch>
            <a:fillRect/>
          </a:stretch>
        </p:blipFill>
        <p:spPr>
          <a:xfrm>
            <a:off x="2928921" y="651965"/>
            <a:ext cx="2617097" cy="4400550"/>
          </a:xfrm>
          <a:prstGeom prst="rect">
            <a:avLst/>
          </a:prstGeom>
        </p:spPr>
      </p:pic>
    </p:spTree>
    <p:extLst>
      <p:ext uri="{BB962C8B-B14F-4D97-AF65-F5344CB8AC3E}">
        <p14:creationId xmlns:p14="http://schemas.microsoft.com/office/powerpoint/2010/main" val="9690984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26"/>
          <p:cNvSpPr txBox="1">
            <a:spLocks noGrp="1"/>
          </p:cNvSpPr>
          <p:nvPr>
            <p:ph type="title"/>
          </p:nvPr>
        </p:nvSpPr>
        <p:spPr>
          <a:xfrm>
            <a:off x="0" y="-12175"/>
            <a:ext cx="79263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SzPts val="990"/>
              <a:buNone/>
            </a:pPr>
            <a:r>
              <a:rPr lang="en" sz="2220" b="1" dirty="0">
                <a:solidFill>
                  <a:schemeClr val="lt1"/>
                </a:solidFill>
                <a:latin typeface="Roboto"/>
                <a:ea typeface="Roboto"/>
                <a:cs typeface="Roboto"/>
                <a:sym typeface="Roboto"/>
              </a:rPr>
              <a:t>       Model Result</a:t>
            </a:r>
            <a:endParaRPr sz="2220" b="1" dirty="0">
              <a:solidFill>
                <a:schemeClr val="lt1"/>
              </a:solidFill>
              <a:latin typeface="Roboto"/>
              <a:ea typeface="Roboto"/>
              <a:cs typeface="Roboto"/>
              <a:sym typeface="Roboto"/>
            </a:endParaRPr>
          </a:p>
        </p:txBody>
      </p:sp>
      <p:sp>
        <p:nvSpPr>
          <p:cNvPr id="7" name="TextBox 6">
            <a:extLst>
              <a:ext uri="{FF2B5EF4-FFF2-40B4-BE49-F238E27FC236}">
                <a16:creationId xmlns:a16="http://schemas.microsoft.com/office/drawing/2014/main" id="{3E7C7C01-D4AF-5D13-A7F5-C6C79DBA9C57}"/>
              </a:ext>
            </a:extLst>
          </p:cNvPr>
          <p:cNvSpPr txBox="1"/>
          <p:nvPr/>
        </p:nvSpPr>
        <p:spPr>
          <a:xfrm>
            <a:off x="1858992" y="665806"/>
            <a:ext cx="5426014" cy="307777"/>
          </a:xfrm>
          <a:prstGeom prst="rect">
            <a:avLst/>
          </a:prstGeom>
          <a:noFill/>
        </p:spPr>
        <p:txBody>
          <a:bodyPr wrap="square" rtlCol="0">
            <a:spAutoFit/>
          </a:bodyPr>
          <a:lstStyle/>
          <a:p>
            <a:pPr algn="ctr"/>
            <a:r>
              <a:rPr lang="en-US" b="1" dirty="0"/>
              <a:t>MATRIX SCORE FROM RANDOM FOREST MODEL</a:t>
            </a:r>
            <a:endParaRPr lang="en-ID" b="1" dirty="0"/>
          </a:p>
        </p:txBody>
      </p:sp>
      <p:sp>
        <p:nvSpPr>
          <p:cNvPr id="9" name="TextBox 8">
            <a:extLst>
              <a:ext uri="{FF2B5EF4-FFF2-40B4-BE49-F238E27FC236}">
                <a16:creationId xmlns:a16="http://schemas.microsoft.com/office/drawing/2014/main" id="{40C00BDC-D75B-83F6-58E0-9BD1F67BC483}"/>
              </a:ext>
            </a:extLst>
          </p:cNvPr>
          <p:cNvSpPr txBox="1"/>
          <p:nvPr/>
        </p:nvSpPr>
        <p:spPr>
          <a:xfrm>
            <a:off x="608849" y="3758505"/>
            <a:ext cx="7926300" cy="1384995"/>
          </a:xfrm>
          <a:prstGeom prst="rect">
            <a:avLst/>
          </a:prstGeom>
          <a:noFill/>
        </p:spPr>
        <p:txBody>
          <a:bodyPr wrap="square" rtlCol="0">
            <a:spAutoFit/>
          </a:bodyPr>
          <a:lstStyle/>
          <a:p>
            <a:r>
              <a:rPr lang="en-US" dirty="0"/>
              <a:t>Description : </a:t>
            </a:r>
          </a:p>
          <a:p>
            <a:endParaRPr lang="en-US" dirty="0"/>
          </a:p>
          <a:p>
            <a:r>
              <a:rPr lang="en-US" dirty="0" err="1"/>
              <a:t>notnorm</a:t>
            </a:r>
            <a:r>
              <a:rPr lang="en-US" dirty="0"/>
              <a:t> = Data without normalize data </a:t>
            </a:r>
          </a:p>
          <a:p>
            <a:r>
              <a:rPr lang="en-US" dirty="0"/>
              <a:t>norm = Data with normalize data   </a:t>
            </a:r>
          </a:p>
          <a:p>
            <a:r>
              <a:rPr lang="en-US" dirty="0" err="1"/>
              <a:t>Opt</a:t>
            </a:r>
            <a:r>
              <a:rPr lang="en-US" dirty="0"/>
              <a:t> = Model with hyperparameter tunning</a:t>
            </a:r>
          </a:p>
          <a:p>
            <a:r>
              <a:rPr lang="en-US" dirty="0"/>
              <a:t>Def = Model </a:t>
            </a:r>
            <a:r>
              <a:rPr lang="en-US" dirty="0" err="1"/>
              <a:t>Withput</a:t>
            </a:r>
            <a:r>
              <a:rPr lang="en-US" dirty="0"/>
              <a:t> hyperparameter tunning </a:t>
            </a:r>
            <a:endParaRPr lang="en-ID" dirty="0"/>
          </a:p>
        </p:txBody>
      </p:sp>
      <p:pic>
        <p:nvPicPr>
          <p:cNvPr id="3" name="Picture 2">
            <a:extLst>
              <a:ext uri="{FF2B5EF4-FFF2-40B4-BE49-F238E27FC236}">
                <a16:creationId xmlns:a16="http://schemas.microsoft.com/office/drawing/2014/main" id="{1EB3462D-1A41-5780-D14B-E20A9D316374}"/>
              </a:ext>
            </a:extLst>
          </p:cNvPr>
          <p:cNvPicPr>
            <a:picLocks noChangeAspect="1"/>
          </p:cNvPicPr>
          <p:nvPr/>
        </p:nvPicPr>
        <p:blipFill>
          <a:blip r:embed="rId3"/>
          <a:stretch>
            <a:fillRect/>
          </a:stretch>
        </p:blipFill>
        <p:spPr>
          <a:xfrm>
            <a:off x="1525967" y="1072516"/>
            <a:ext cx="6092065" cy="2581504"/>
          </a:xfrm>
          <a:prstGeom prst="rect">
            <a:avLst/>
          </a:prstGeom>
        </p:spPr>
      </p:pic>
    </p:spTree>
    <p:extLst>
      <p:ext uri="{BB962C8B-B14F-4D97-AF65-F5344CB8AC3E}">
        <p14:creationId xmlns:p14="http://schemas.microsoft.com/office/powerpoint/2010/main" val="32733180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26"/>
          <p:cNvSpPr txBox="1">
            <a:spLocks noGrp="1"/>
          </p:cNvSpPr>
          <p:nvPr>
            <p:ph type="title"/>
          </p:nvPr>
        </p:nvSpPr>
        <p:spPr>
          <a:xfrm>
            <a:off x="0" y="-12175"/>
            <a:ext cx="79263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SzPts val="990"/>
              <a:buNone/>
            </a:pPr>
            <a:r>
              <a:rPr lang="en" sz="2220" b="1" dirty="0">
                <a:solidFill>
                  <a:schemeClr val="lt1"/>
                </a:solidFill>
                <a:latin typeface="Roboto"/>
                <a:ea typeface="Roboto"/>
                <a:cs typeface="Roboto"/>
                <a:sym typeface="Roboto"/>
              </a:rPr>
              <a:t>Model Result</a:t>
            </a:r>
            <a:endParaRPr sz="2220" b="1" dirty="0">
              <a:solidFill>
                <a:schemeClr val="lt1"/>
              </a:solidFill>
              <a:latin typeface="Roboto"/>
              <a:ea typeface="Roboto"/>
              <a:cs typeface="Roboto"/>
              <a:sym typeface="Roboto"/>
            </a:endParaRPr>
          </a:p>
        </p:txBody>
      </p:sp>
      <p:sp>
        <p:nvSpPr>
          <p:cNvPr id="10" name="TextBox 9">
            <a:extLst>
              <a:ext uri="{FF2B5EF4-FFF2-40B4-BE49-F238E27FC236}">
                <a16:creationId xmlns:a16="http://schemas.microsoft.com/office/drawing/2014/main" id="{B8AA850F-13A7-CF38-E472-107C092B59E7}"/>
              </a:ext>
            </a:extLst>
          </p:cNvPr>
          <p:cNvSpPr txBox="1"/>
          <p:nvPr/>
        </p:nvSpPr>
        <p:spPr>
          <a:xfrm>
            <a:off x="514350" y="1663809"/>
            <a:ext cx="8115300" cy="1384995"/>
          </a:xfrm>
          <a:prstGeom prst="rect">
            <a:avLst/>
          </a:prstGeom>
          <a:noFill/>
        </p:spPr>
        <p:txBody>
          <a:bodyPr wrap="square">
            <a:spAutoFit/>
          </a:bodyPr>
          <a:lstStyle/>
          <a:p>
            <a:r>
              <a:rPr lang="en-US" dirty="0"/>
              <a:t>From the table above it can be concluded:</a:t>
            </a:r>
          </a:p>
          <a:p>
            <a:endParaRPr lang="en-US" dirty="0"/>
          </a:p>
          <a:p>
            <a:pPr marL="342900" indent="-342900">
              <a:buAutoNum type="arabicPeriod"/>
            </a:pPr>
            <a:r>
              <a:rPr lang="en-US" dirty="0"/>
              <a:t>The model with normalized data was chosen, because the FPR value of the data tended to be smaller than the model with data that was not normalized.</a:t>
            </a:r>
          </a:p>
          <a:p>
            <a:endParaRPr lang="en-US" dirty="0"/>
          </a:p>
          <a:p>
            <a:r>
              <a:rPr lang="en-US" dirty="0"/>
              <a:t>2.    </a:t>
            </a:r>
            <a:r>
              <a:rPr lang="en-US" b="1" dirty="0"/>
              <a:t>A tunned random forest model with normalize data chosen</a:t>
            </a:r>
            <a:r>
              <a:rPr lang="en-US" dirty="0"/>
              <a:t>.</a:t>
            </a:r>
            <a:endParaRPr lang="en-ID" dirty="0"/>
          </a:p>
        </p:txBody>
      </p:sp>
    </p:spTree>
    <p:extLst>
      <p:ext uri="{BB962C8B-B14F-4D97-AF65-F5344CB8AC3E}">
        <p14:creationId xmlns:p14="http://schemas.microsoft.com/office/powerpoint/2010/main" val="32970034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26"/>
          <p:cNvSpPr txBox="1">
            <a:spLocks noGrp="1"/>
          </p:cNvSpPr>
          <p:nvPr>
            <p:ph type="title"/>
          </p:nvPr>
        </p:nvSpPr>
        <p:spPr>
          <a:xfrm>
            <a:off x="0" y="-12175"/>
            <a:ext cx="79263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SzPts val="990"/>
              <a:buNone/>
            </a:pPr>
            <a:r>
              <a:rPr lang="en" sz="2220" b="1" dirty="0">
                <a:solidFill>
                  <a:schemeClr val="lt1"/>
                </a:solidFill>
                <a:latin typeface="Roboto"/>
                <a:ea typeface="Roboto"/>
                <a:cs typeface="Roboto"/>
                <a:sym typeface="Roboto"/>
              </a:rPr>
              <a:t>Bussines Recom</a:t>
            </a:r>
            <a:r>
              <a:rPr lang="en-ID" sz="2220" b="1" dirty="0">
                <a:solidFill>
                  <a:schemeClr val="lt1"/>
                </a:solidFill>
                <a:latin typeface="Roboto"/>
                <a:ea typeface="Roboto"/>
                <a:cs typeface="Roboto"/>
                <a:sym typeface="Roboto"/>
              </a:rPr>
              <a:t>m</a:t>
            </a:r>
            <a:r>
              <a:rPr lang="en" sz="2220" b="1" dirty="0">
                <a:solidFill>
                  <a:schemeClr val="lt1"/>
                </a:solidFill>
                <a:latin typeface="Roboto"/>
                <a:ea typeface="Roboto"/>
                <a:cs typeface="Roboto"/>
                <a:sym typeface="Roboto"/>
              </a:rPr>
              <a:t>endation and Simulation</a:t>
            </a:r>
            <a:endParaRPr sz="2220" b="1" dirty="0">
              <a:solidFill>
                <a:schemeClr val="lt1"/>
              </a:solidFill>
              <a:latin typeface="Roboto"/>
              <a:ea typeface="Roboto"/>
              <a:cs typeface="Roboto"/>
              <a:sym typeface="Roboto"/>
            </a:endParaRPr>
          </a:p>
        </p:txBody>
      </p:sp>
      <p:sp>
        <p:nvSpPr>
          <p:cNvPr id="10" name="TextBox 9">
            <a:extLst>
              <a:ext uri="{FF2B5EF4-FFF2-40B4-BE49-F238E27FC236}">
                <a16:creationId xmlns:a16="http://schemas.microsoft.com/office/drawing/2014/main" id="{B8AA850F-13A7-CF38-E472-107C092B59E7}"/>
              </a:ext>
            </a:extLst>
          </p:cNvPr>
          <p:cNvSpPr txBox="1"/>
          <p:nvPr/>
        </p:nvSpPr>
        <p:spPr>
          <a:xfrm>
            <a:off x="319167" y="860753"/>
            <a:ext cx="8615605" cy="3539430"/>
          </a:xfrm>
          <a:prstGeom prst="rect">
            <a:avLst/>
          </a:prstGeom>
          <a:noFill/>
        </p:spPr>
        <p:txBody>
          <a:bodyPr wrap="square">
            <a:spAutoFit/>
          </a:bodyPr>
          <a:lstStyle/>
          <a:p>
            <a:r>
              <a:rPr lang="en-US" b="1" dirty="0"/>
              <a:t>The conclusion of users who are predicted to click on ads that appear can be described as :</a:t>
            </a:r>
          </a:p>
          <a:p>
            <a:endParaRPr lang="en-US" dirty="0"/>
          </a:p>
          <a:p>
            <a:r>
              <a:rPr lang="en-US" dirty="0"/>
              <a:t>1. </a:t>
            </a:r>
            <a:r>
              <a:rPr lang="en-US" b="1" dirty="0"/>
              <a:t>Daily time spent on site on average is 52 minutes/day</a:t>
            </a:r>
            <a:r>
              <a:rPr lang="en-US" dirty="0"/>
              <a:t>, with a value of q1 = 41 minutes/day, q2 = 50 minutes/day, and q3 = 59 minutes/day</a:t>
            </a:r>
          </a:p>
          <a:p>
            <a:r>
              <a:rPr lang="en-US" dirty="0"/>
              <a:t>2. </a:t>
            </a:r>
            <a:r>
              <a:rPr lang="en-US" b="1" dirty="0"/>
              <a:t>Average income area is IDR 337,000,000/year</a:t>
            </a:r>
            <a:r>
              <a:rPr lang="en-US" dirty="0"/>
              <a:t>, with a value of q1 = IDR 276,000,000/year, q2 = IDR 337,000,000/year, q3 = IDR 408,000,000/year</a:t>
            </a:r>
          </a:p>
          <a:p>
            <a:r>
              <a:rPr lang="en-US" dirty="0"/>
              <a:t>3. </a:t>
            </a:r>
            <a:r>
              <a:rPr lang="en-US" b="1" dirty="0"/>
              <a:t>Average daily internet usage is 130 Gb/day</a:t>
            </a:r>
            <a:r>
              <a:rPr lang="en-US" dirty="0"/>
              <a:t>, with a value of q1 = 120 Gb/day, q2 = 135 Gb/day, q3 = 153 Gb/day</a:t>
            </a:r>
          </a:p>
          <a:p>
            <a:r>
              <a:rPr lang="en-US" dirty="0"/>
              <a:t>4. </a:t>
            </a:r>
            <a:r>
              <a:rPr lang="en-US" b="1" dirty="0"/>
              <a:t>The </a:t>
            </a:r>
            <a:r>
              <a:rPr lang="en-US" b="1" dirty="0" err="1"/>
              <a:t>eldery</a:t>
            </a:r>
            <a:r>
              <a:rPr lang="en-US" b="1" dirty="0"/>
              <a:t> age category (&gt;= 45) has a higher percentage of click ads</a:t>
            </a:r>
            <a:r>
              <a:rPr lang="en-US" dirty="0"/>
              <a:t> compared to teen age and mid age, which is </a:t>
            </a:r>
            <a:r>
              <a:rPr lang="en-US" b="1" dirty="0"/>
              <a:t>88.4%</a:t>
            </a:r>
            <a:r>
              <a:rPr lang="en-US" dirty="0"/>
              <a:t>. </a:t>
            </a:r>
            <a:endParaRPr lang="en-US" b="1" dirty="0"/>
          </a:p>
          <a:p>
            <a:r>
              <a:rPr lang="en-US" dirty="0"/>
              <a:t>5. Gender </a:t>
            </a:r>
            <a:r>
              <a:rPr lang="en-US" b="1" dirty="0"/>
              <a:t>women have a higher percentage of click ads </a:t>
            </a:r>
            <a:r>
              <a:rPr lang="en-US" dirty="0"/>
              <a:t>than men, which is </a:t>
            </a:r>
            <a:r>
              <a:rPr lang="en-US" b="1" dirty="0"/>
              <a:t>54.3%</a:t>
            </a:r>
            <a:r>
              <a:rPr lang="en-US" dirty="0"/>
              <a:t>.</a:t>
            </a:r>
            <a:endParaRPr lang="en-US" b="1" dirty="0"/>
          </a:p>
          <a:p>
            <a:r>
              <a:rPr lang="en-US" dirty="0"/>
              <a:t>6. </a:t>
            </a:r>
            <a:r>
              <a:rPr lang="en-US" b="1" dirty="0"/>
              <a:t>Weekdays </a:t>
            </a:r>
            <a:r>
              <a:rPr lang="en-US" dirty="0"/>
              <a:t>have a </a:t>
            </a:r>
            <a:r>
              <a:rPr lang="en-US" b="1" dirty="0"/>
              <a:t>greater percentage </a:t>
            </a:r>
            <a:r>
              <a:rPr lang="en-US" dirty="0"/>
              <a:t>of ad clicks than weekends, which is </a:t>
            </a:r>
            <a:r>
              <a:rPr lang="en-US" b="1" dirty="0"/>
              <a:t>52.6%</a:t>
            </a:r>
            <a:r>
              <a:rPr lang="en-US" dirty="0"/>
              <a:t>.</a:t>
            </a:r>
          </a:p>
          <a:p>
            <a:r>
              <a:rPr lang="en-US" dirty="0"/>
              <a:t>7. </a:t>
            </a:r>
            <a:r>
              <a:rPr lang="en-US" b="1" dirty="0"/>
              <a:t>Balikpapan</a:t>
            </a:r>
            <a:r>
              <a:rPr lang="en-US" dirty="0"/>
              <a:t> and </a:t>
            </a:r>
            <a:r>
              <a:rPr lang="en-US" b="1" dirty="0" err="1"/>
              <a:t>Serang</a:t>
            </a:r>
            <a:r>
              <a:rPr lang="en-US" dirty="0"/>
              <a:t> have a </a:t>
            </a:r>
            <a:r>
              <a:rPr lang="en-US" b="1" dirty="0"/>
              <a:t>100% ad click percentage</a:t>
            </a:r>
            <a:r>
              <a:rPr lang="en-US" dirty="0"/>
              <a:t>, besides that </a:t>
            </a:r>
            <a:r>
              <a:rPr lang="en-US" b="1" dirty="0"/>
              <a:t>East Jakarta has a 76.9% </a:t>
            </a:r>
            <a:r>
              <a:rPr lang="en-US" dirty="0"/>
              <a:t>ad click percentage.</a:t>
            </a:r>
          </a:p>
          <a:p>
            <a:r>
              <a:rPr lang="en-US" dirty="0"/>
              <a:t>8. </a:t>
            </a:r>
            <a:r>
              <a:rPr lang="en-US" b="1" dirty="0"/>
              <a:t>The bank category</a:t>
            </a:r>
            <a:r>
              <a:rPr lang="en-US" dirty="0"/>
              <a:t> has a </a:t>
            </a:r>
            <a:r>
              <a:rPr lang="en-US" b="1" dirty="0"/>
              <a:t>high percentage </a:t>
            </a:r>
            <a:r>
              <a:rPr lang="en-US" dirty="0"/>
              <a:t>of click ads, which is </a:t>
            </a:r>
            <a:r>
              <a:rPr lang="en-US" b="1" dirty="0"/>
              <a:t>68.7%</a:t>
            </a:r>
            <a:r>
              <a:rPr lang="en-US" dirty="0"/>
              <a:t> followed by </a:t>
            </a:r>
            <a:r>
              <a:rPr lang="en-US" b="1" dirty="0"/>
              <a:t>Furniture 56.2% </a:t>
            </a:r>
            <a:r>
              <a:rPr lang="en-US" dirty="0"/>
              <a:t>and </a:t>
            </a:r>
            <a:r>
              <a:rPr lang="en-US" b="1" dirty="0"/>
              <a:t>Finance 55%</a:t>
            </a:r>
            <a:r>
              <a:rPr lang="en-US" dirty="0"/>
              <a:t>. </a:t>
            </a:r>
            <a:endParaRPr lang="en-ID" b="1" dirty="0"/>
          </a:p>
        </p:txBody>
      </p:sp>
    </p:spTree>
    <p:extLst>
      <p:ext uri="{BB962C8B-B14F-4D97-AF65-F5344CB8AC3E}">
        <p14:creationId xmlns:p14="http://schemas.microsoft.com/office/powerpoint/2010/main" val="13280590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26"/>
          <p:cNvSpPr txBox="1">
            <a:spLocks noGrp="1"/>
          </p:cNvSpPr>
          <p:nvPr>
            <p:ph type="title"/>
          </p:nvPr>
        </p:nvSpPr>
        <p:spPr>
          <a:xfrm>
            <a:off x="0" y="-12175"/>
            <a:ext cx="79263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SzPts val="990"/>
              <a:buNone/>
            </a:pPr>
            <a:r>
              <a:rPr lang="en" sz="2220" b="1">
                <a:solidFill>
                  <a:schemeClr val="lt1"/>
                </a:solidFill>
                <a:latin typeface="Roboto"/>
                <a:ea typeface="Roboto"/>
                <a:cs typeface="Roboto"/>
                <a:sym typeface="Roboto"/>
              </a:rPr>
              <a:t>Overview</a:t>
            </a:r>
            <a:endParaRPr sz="2220" b="1">
              <a:solidFill>
                <a:schemeClr val="lt1"/>
              </a:solidFill>
              <a:latin typeface="Roboto"/>
              <a:ea typeface="Roboto"/>
              <a:cs typeface="Roboto"/>
              <a:sym typeface="Roboto"/>
            </a:endParaRPr>
          </a:p>
        </p:txBody>
      </p:sp>
      <p:sp>
        <p:nvSpPr>
          <p:cNvPr id="108" name="Google Shape;108;p26"/>
          <p:cNvSpPr txBox="1">
            <a:spLocks noGrp="1"/>
          </p:cNvSpPr>
          <p:nvPr>
            <p:ph type="body" idx="1"/>
          </p:nvPr>
        </p:nvSpPr>
        <p:spPr>
          <a:xfrm>
            <a:off x="311700" y="1040700"/>
            <a:ext cx="8520600" cy="3062100"/>
          </a:xfrm>
          <a:prstGeom prst="rect">
            <a:avLst/>
          </a:prstGeom>
        </p:spPr>
        <p:txBody>
          <a:bodyPr spcFirstLastPara="1" wrap="square" lIns="91425" tIns="91425" rIns="91425" bIns="91425" anchor="t" anchorCtr="0">
            <a:normAutofit/>
          </a:bodyPr>
          <a:lstStyle/>
          <a:p>
            <a:pPr marL="0" lvl="0" indent="0" algn="just" rtl="0">
              <a:spcBef>
                <a:spcPts val="0"/>
              </a:spcBef>
              <a:spcAft>
                <a:spcPts val="0"/>
              </a:spcAft>
              <a:buNone/>
            </a:pPr>
            <a:r>
              <a:rPr lang="en-US" dirty="0">
                <a:solidFill>
                  <a:schemeClr val="dk1"/>
                </a:solidFill>
                <a:latin typeface="Dosis"/>
                <a:ea typeface="Dosis"/>
                <a:cs typeface="Dosis"/>
                <a:sym typeface="Dosis"/>
              </a:rPr>
              <a:t>“A company in Indonesia wants to know the effectiveness of an advertisement that they run, this is important for the company so that they can find out how much achievement the advertisements marketed so that they can attract customers to see advertisements.</a:t>
            </a:r>
          </a:p>
          <a:p>
            <a:pPr marL="0" lvl="0" indent="0" algn="just" rtl="0">
              <a:spcBef>
                <a:spcPts val="0"/>
              </a:spcBef>
              <a:spcAft>
                <a:spcPts val="0"/>
              </a:spcAft>
              <a:buNone/>
            </a:pPr>
            <a:endParaRPr lang="en-US" dirty="0">
              <a:solidFill>
                <a:schemeClr val="dk1"/>
              </a:solidFill>
              <a:latin typeface="Dosis"/>
              <a:ea typeface="Dosis"/>
              <a:cs typeface="Dosis"/>
              <a:sym typeface="Dosis"/>
            </a:endParaRPr>
          </a:p>
          <a:p>
            <a:pPr marL="0" lvl="0" indent="0" algn="just" rtl="0">
              <a:spcBef>
                <a:spcPts val="0"/>
              </a:spcBef>
              <a:spcAft>
                <a:spcPts val="0"/>
              </a:spcAft>
              <a:buNone/>
            </a:pPr>
            <a:r>
              <a:rPr lang="en-US" dirty="0">
                <a:solidFill>
                  <a:schemeClr val="dk1"/>
                </a:solidFill>
                <a:latin typeface="Dosis"/>
                <a:ea typeface="Dosis"/>
                <a:cs typeface="Dosis"/>
                <a:sym typeface="Dosis"/>
              </a:rPr>
              <a:t>By processing historical advertisement data and finding insights and patterns that occur, it can help companies determine marketing targets, the focus of this case is to create machine learning classification models that function to determine the right target customers "</a:t>
            </a:r>
            <a:endParaRPr dirty="0">
              <a:solidFill>
                <a:schemeClr val="dk1"/>
              </a:solidFill>
              <a:latin typeface="Dosis"/>
              <a:ea typeface="Dosis"/>
              <a:cs typeface="Dosis"/>
              <a:sym typeface="Dosis"/>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26"/>
          <p:cNvSpPr txBox="1">
            <a:spLocks noGrp="1"/>
          </p:cNvSpPr>
          <p:nvPr>
            <p:ph type="title"/>
          </p:nvPr>
        </p:nvSpPr>
        <p:spPr>
          <a:xfrm>
            <a:off x="0" y="-12175"/>
            <a:ext cx="79263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SzPts val="990"/>
              <a:buNone/>
            </a:pPr>
            <a:r>
              <a:rPr lang="en" sz="2220" b="1" dirty="0">
                <a:solidFill>
                  <a:schemeClr val="lt1"/>
                </a:solidFill>
                <a:latin typeface="Roboto"/>
                <a:ea typeface="Roboto"/>
                <a:cs typeface="Roboto"/>
                <a:sym typeface="Roboto"/>
              </a:rPr>
              <a:t>Bussines Recom</a:t>
            </a:r>
            <a:r>
              <a:rPr lang="en-ID" sz="2220" b="1" dirty="0">
                <a:solidFill>
                  <a:schemeClr val="lt1"/>
                </a:solidFill>
                <a:latin typeface="Roboto"/>
                <a:ea typeface="Roboto"/>
                <a:cs typeface="Roboto"/>
                <a:sym typeface="Roboto"/>
              </a:rPr>
              <a:t>m</a:t>
            </a:r>
            <a:r>
              <a:rPr lang="en" sz="2220" b="1" dirty="0">
                <a:solidFill>
                  <a:schemeClr val="lt1"/>
                </a:solidFill>
                <a:latin typeface="Roboto"/>
                <a:ea typeface="Roboto"/>
                <a:cs typeface="Roboto"/>
                <a:sym typeface="Roboto"/>
              </a:rPr>
              <a:t>endation and Simulation</a:t>
            </a:r>
            <a:endParaRPr sz="2220" b="1" dirty="0">
              <a:solidFill>
                <a:schemeClr val="lt1"/>
              </a:solidFill>
              <a:latin typeface="Roboto"/>
              <a:ea typeface="Roboto"/>
              <a:cs typeface="Roboto"/>
              <a:sym typeface="Roboto"/>
            </a:endParaRPr>
          </a:p>
        </p:txBody>
      </p:sp>
      <p:sp>
        <p:nvSpPr>
          <p:cNvPr id="10" name="TextBox 9">
            <a:extLst>
              <a:ext uri="{FF2B5EF4-FFF2-40B4-BE49-F238E27FC236}">
                <a16:creationId xmlns:a16="http://schemas.microsoft.com/office/drawing/2014/main" id="{B8AA850F-13A7-CF38-E472-107C092B59E7}"/>
              </a:ext>
            </a:extLst>
          </p:cNvPr>
          <p:cNvSpPr txBox="1"/>
          <p:nvPr/>
        </p:nvSpPr>
        <p:spPr>
          <a:xfrm>
            <a:off x="514350" y="819211"/>
            <a:ext cx="7694310" cy="2893100"/>
          </a:xfrm>
          <a:prstGeom prst="rect">
            <a:avLst/>
          </a:prstGeom>
          <a:noFill/>
        </p:spPr>
        <p:txBody>
          <a:bodyPr wrap="square">
            <a:spAutoFit/>
          </a:bodyPr>
          <a:lstStyle/>
          <a:p>
            <a:r>
              <a:rPr lang="en-US" b="1" dirty="0"/>
              <a:t>Model Based – Simulation</a:t>
            </a:r>
          </a:p>
          <a:p>
            <a:r>
              <a:rPr lang="en-US" dirty="0"/>
              <a:t>With machine learning that is made we can make simulations</a:t>
            </a:r>
          </a:p>
          <a:p>
            <a:endParaRPr lang="en-US" dirty="0"/>
          </a:p>
          <a:p>
            <a:r>
              <a:rPr lang="en-US" b="1" dirty="0"/>
              <a:t>Assumption</a:t>
            </a:r>
          </a:p>
          <a:p>
            <a:endParaRPr lang="en-US" b="1" dirty="0"/>
          </a:p>
          <a:p>
            <a:endParaRPr lang="en-US" dirty="0"/>
          </a:p>
          <a:p>
            <a:endParaRPr lang="en-US" dirty="0"/>
          </a:p>
          <a:p>
            <a:endParaRPr lang="en-US" dirty="0"/>
          </a:p>
          <a:p>
            <a:endParaRPr lang="en-US" dirty="0"/>
          </a:p>
          <a:p>
            <a:endParaRPr lang="en-US" dirty="0"/>
          </a:p>
          <a:p>
            <a:endParaRPr lang="en-US" dirty="0"/>
          </a:p>
          <a:p>
            <a:endParaRPr lang="en-US" dirty="0"/>
          </a:p>
          <a:p>
            <a:pPr marL="342900" indent="-342900">
              <a:buAutoNum type="arabicPeriod"/>
            </a:pPr>
            <a:endParaRPr lang="en-ID" dirty="0"/>
          </a:p>
        </p:txBody>
      </p:sp>
      <p:pic>
        <p:nvPicPr>
          <p:cNvPr id="13" name="Picture 12">
            <a:extLst>
              <a:ext uri="{FF2B5EF4-FFF2-40B4-BE49-F238E27FC236}">
                <a16:creationId xmlns:a16="http://schemas.microsoft.com/office/drawing/2014/main" id="{683D802D-7448-4E15-E577-83569802A6FE}"/>
              </a:ext>
            </a:extLst>
          </p:cNvPr>
          <p:cNvPicPr>
            <a:picLocks noChangeAspect="1"/>
          </p:cNvPicPr>
          <p:nvPr/>
        </p:nvPicPr>
        <p:blipFill>
          <a:blip r:embed="rId3"/>
          <a:stretch>
            <a:fillRect/>
          </a:stretch>
        </p:blipFill>
        <p:spPr>
          <a:xfrm>
            <a:off x="514350" y="1900445"/>
            <a:ext cx="2924175" cy="1581150"/>
          </a:xfrm>
          <a:prstGeom prst="rect">
            <a:avLst/>
          </a:prstGeom>
        </p:spPr>
      </p:pic>
      <p:sp>
        <p:nvSpPr>
          <p:cNvPr id="14" name="TextBox 13">
            <a:extLst>
              <a:ext uri="{FF2B5EF4-FFF2-40B4-BE49-F238E27FC236}">
                <a16:creationId xmlns:a16="http://schemas.microsoft.com/office/drawing/2014/main" id="{352E1C4D-E741-0418-5E0B-923A19566F18}"/>
              </a:ext>
            </a:extLst>
          </p:cNvPr>
          <p:cNvSpPr txBox="1"/>
          <p:nvPr/>
        </p:nvSpPr>
        <p:spPr>
          <a:xfrm>
            <a:off x="3634191" y="2202418"/>
            <a:ext cx="4955583" cy="738664"/>
          </a:xfrm>
          <a:prstGeom prst="rect">
            <a:avLst/>
          </a:prstGeom>
          <a:noFill/>
        </p:spPr>
        <p:txBody>
          <a:bodyPr wrap="square" rtlCol="0">
            <a:spAutoFit/>
          </a:bodyPr>
          <a:lstStyle/>
          <a:p>
            <a:r>
              <a:rPr lang="en-US" dirty="0"/>
              <a:t>To advertise to a user can use a </a:t>
            </a:r>
            <a:r>
              <a:rPr lang="en-US" b="1" dirty="0"/>
              <a:t>budget</a:t>
            </a:r>
            <a:r>
              <a:rPr lang="en-US" dirty="0"/>
              <a:t> of </a:t>
            </a:r>
            <a:r>
              <a:rPr lang="en-US" b="1" dirty="0"/>
              <a:t>IDR 15,000</a:t>
            </a:r>
            <a:r>
              <a:rPr lang="en-US" dirty="0"/>
              <a:t>. Using </a:t>
            </a:r>
            <a:r>
              <a:rPr lang="en-US" b="1" dirty="0"/>
              <a:t>test data </a:t>
            </a:r>
            <a:r>
              <a:rPr lang="en-US" dirty="0"/>
              <a:t>as a simulation tool about </a:t>
            </a:r>
            <a:r>
              <a:rPr lang="en-US" b="1" dirty="0"/>
              <a:t>193</a:t>
            </a:r>
            <a:r>
              <a:rPr lang="en-US" dirty="0"/>
              <a:t> users.</a:t>
            </a:r>
          </a:p>
          <a:p>
            <a:r>
              <a:rPr lang="en-US" dirty="0"/>
              <a:t>Every user who converts us will get a </a:t>
            </a:r>
            <a:r>
              <a:rPr lang="en-US" b="1" dirty="0"/>
              <a:t>profit</a:t>
            </a:r>
            <a:r>
              <a:rPr lang="en-US" dirty="0"/>
              <a:t> of </a:t>
            </a:r>
            <a:r>
              <a:rPr lang="en-US" b="1" dirty="0"/>
              <a:t>IDR</a:t>
            </a:r>
            <a:r>
              <a:rPr lang="en-US" dirty="0"/>
              <a:t> </a:t>
            </a:r>
            <a:r>
              <a:rPr lang="en-US" b="1" dirty="0"/>
              <a:t>17,000</a:t>
            </a:r>
            <a:r>
              <a:rPr lang="en-US" dirty="0"/>
              <a:t>.</a:t>
            </a:r>
            <a:endParaRPr lang="en-ID" dirty="0"/>
          </a:p>
        </p:txBody>
      </p:sp>
    </p:spTree>
    <p:extLst>
      <p:ext uri="{BB962C8B-B14F-4D97-AF65-F5344CB8AC3E}">
        <p14:creationId xmlns:p14="http://schemas.microsoft.com/office/powerpoint/2010/main" val="34509320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26"/>
          <p:cNvSpPr txBox="1">
            <a:spLocks noGrp="1"/>
          </p:cNvSpPr>
          <p:nvPr>
            <p:ph type="title"/>
          </p:nvPr>
        </p:nvSpPr>
        <p:spPr>
          <a:xfrm>
            <a:off x="0" y="-12175"/>
            <a:ext cx="79263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SzPts val="990"/>
              <a:buNone/>
            </a:pPr>
            <a:r>
              <a:rPr lang="en" sz="2220" b="1" dirty="0">
                <a:solidFill>
                  <a:schemeClr val="lt1"/>
                </a:solidFill>
                <a:latin typeface="Roboto"/>
                <a:ea typeface="Roboto"/>
                <a:cs typeface="Roboto"/>
                <a:sym typeface="Roboto"/>
              </a:rPr>
              <a:t>Bussines Recom</a:t>
            </a:r>
            <a:r>
              <a:rPr lang="en-ID" sz="2220" b="1" dirty="0">
                <a:solidFill>
                  <a:schemeClr val="lt1"/>
                </a:solidFill>
                <a:latin typeface="Roboto"/>
                <a:ea typeface="Roboto"/>
                <a:cs typeface="Roboto"/>
                <a:sym typeface="Roboto"/>
              </a:rPr>
              <a:t>m</a:t>
            </a:r>
            <a:r>
              <a:rPr lang="en" sz="2220" b="1" dirty="0">
                <a:solidFill>
                  <a:schemeClr val="lt1"/>
                </a:solidFill>
                <a:latin typeface="Roboto"/>
                <a:ea typeface="Roboto"/>
                <a:cs typeface="Roboto"/>
                <a:sym typeface="Roboto"/>
              </a:rPr>
              <a:t>endation and Simulation</a:t>
            </a:r>
            <a:endParaRPr sz="2220" b="1" dirty="0">
              <a:solidFill>
                <a:schemeClr val="lt1"/>
              </a:solidFill>
              <a:latin typeface="Roboto"/>
              <a:ea typeface="Roboto"/>
              <a:cs typeface="Roboto"/>
              <a:sym typeface="Roboto"/>
            </a:endParaRPr>
          </a:p>
        </p:txBody>
      </p:sp>
      <p:sp>
        <p:nvSpPr>
          <p:cNvPr id="10" name="TextBox 9">
            <a:extLst>
              <a:ext uri="{FF2B5EF4-FFF2-40B4-BE49-F238E27FC236}">
                <a16:creationId xmlns:a16="http://schemas.microsoft.com/office/drawing/2014/main" id="{B8AA850F-13A7-CF38-E472-107C092B59E7}"/>
              </a:ext>
            </a:extLst>
          </p:cNvPr>
          <p:cNvSpPr txBox="1"/>
          <p:nvPr/>
        </p:nvSpPr>
        <p:spPr>
          <a:xfrm>
            <a:off x="724845" y="1811104"/>
            <a:ext cx="7694310" cy="3539430"/>
          </a:xfrm>
          <a:prstGeom prst="rect">
            <a:avLst/>
          </a:prstGeom>
          <a:noFill/>
        </p:spPr>
        <p:txBody>
          <a:bodyPr wrap="square">
            <a:spAutoFit/>
          </a:bodyPr>
          <a:lstStyle/>
          <a:p>
            <a:r>
              <a:rPr lang="en-US" b="1" dirty="0"/>
              <a:t>Without Machine Learning Model: </a:t>
            </a:r>
          </a:p>
          <a:p>
            <a:r>
              <a:rPr lang="en-US" dirty="0"/>
              <a:t>Cost for Advertisement= 193 * IDR 15.000 = </a:t>
            </a:r>
            <a:r>
              <a:rPr lang="en-US" b="1" dirty="0">
                <a:solidFill>
                  <a:srgbClr val="FF0000"/>
                </a:solidFill>
              </a:rPr>
              <a:t>IDR 2.895.000</a:t>
            </a:r>
          </a:p>
          <a:p>
            <a:r>
              <a:rPr lang="en-US" dirty="0" err="1">
                <a:solidFill>
                  <a:schemeClr val="tx1"/>
                </a:solidFill>
              </a:rPr>
              <a:t>Convertion</a:t>
            </a:r>
            <a:r>
              <a:rPr lang="en-US" dirty="0">
                <a:solidFill>
                  <a:schemeClr val="tx1"/>
                </a:solidFill>
              </a:rPr>
              <a:t> rate  = 97/(97 + 96) </a:t>
            </a:r>
            <a:r>
              <a:rPr lang="en-ID" i="0" dirty="0">
                <a:solidFill>
                  <a:schemeClr val="tx1"/>
                </a:solidFill>
                <a:effectLst/>
                <a:latin typeface="Arial" panose="020B0604020202020204" pitchFamily="34" charset="0"/>
              </a:rPr>
              <a:t>≈ </a:t>
            </a:r>
            <a:r>
              <a:rPr lang="en-US" dirty="0">
                <a:solidFill>
                  <a:schemeClr val="tx1"/>
                </a:solidFill>
              </a:rPr>
              <a:t> </a:t>
            </a:r>
            <a:r>
              <a:rPr lang="en-US" b="1" dirty="0">
                <a:solidFill>
                  <a:schemeClr val="accent1">
                    <a:lumMod val="50000"/>
                  </a:schemeClr>
                </a:solidFill>
              </a:rPr>
              <a:t>50%</a:t>
            </a:r>
          </a:p>
          <a:p>
            <a:r>
              <a:rPr lang="en-US" dirty="0">
                <a:solidFill>
                  <a:schemeClr val="tx1"/>
                </a:solidFill>
              </a:rPr>
              <a:t>Revenue = 97 * IDR 17.000 = </a:t>
            </a:r>
            <a:r>
              <a:rPr lang="en-US" b="1" dirty="0">
                <a:solidFill>
                  <a:srgbClr val="00B050"/>
                </a:solidFill>
              </a:rPr>
              <a:t>IDR 1.649.000</a:t>
            </a:r>
          </a:p>
          <a:p>
            <a:endParaRPr lang="en-US" b="1" dirty="0">
              <a:solidFill>
                <a:srgbClr val="FF0000"/>
              </a:solidFill>
            </a:endParaRPr>
          </a:p>
          <a:p>
            <a:r>
              <a:rPr lang="en-US" dirty="0">
                <a:solidFill>
                  <a:schemeClr val="tx1"/>
                </a:solidFill>
              </a:rPr>
              <a:t>Profit = </a:t>
            </a:r>
            <a:r>
              <a:rPr lang="en-US" b="1" dirty="0">
                <a:solidFill>
                  <a:srgbClr val="00B050"/>
                </a:solidFill>
              </a:rPr>
              <a:t>IDR 1.649.000 </a:t>
            </a:r>
            <a:r>
              <a:rPr lang="en-US" dirty="0">
                <a:solidFill>
                  <a:schemeClr val="tx1"/>
                </a:solidFill>
              </a:rPr>
              <a:t>- </a:t>
            </a:r>
            <a:r>
              <a:rPr lang="en-US" b="1" dirty="0">
                <a:solidFill>
                  <a:srgbClr val="FF0000"/>
                </a:solidFill>
              </a:rPr>
              <a:t>IDR 2.895.000</a:t>
            </a:r>
            <a:r>
              <a:rPr lang="en-US" dirty="0">
                <a:solidFill>
                  <a:schemeClr val="tx1"/>
                </a:solidFill>
              </a:rPr>
              <a:t> = </a:t>
            </a:r>
            <a:r>
              <a:rPr lang="en-US" b="1" dirty="0">
                <a:solidFill>
                  <a:srgbClr val="FF0000"/>
                </a:solidFill>
              </a:rPr>
              <a:t> - IDR 1.246.000 (NO PROFIT)</a:t>
            </a:r>
          </a:p>
          <a:p>
            <a:r>
              <a:rPr lang="en-US" dirty="0"/>
              <a:t> </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pPr marL="342900" indent="-342900">
              <a:buAutoNum type="arabicPeriod"/>
            </a:pPr>
            <a:endParaRPr lang="en-ID" dirty="0"/>
          </a:p>
        </p:txBody>
      </p:sp>
    </p:spTree>
    <p:extLst>
      <p:ext uri="{BB962C8B-B14F-4D97-AF65-F5344CB8AC3E}">
        <p14:creationId xmlns:p14="http://schemas.microsoft.com/office/powerpoint/2010/main" val="38360643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26"/>
          <p:cNvSpPr txBox="1">
            <a:spLocks noGrp="1"/>
          </p:cNvSpPr>
          <p:nvPr>
            <p:ph type="title"/>
          </p:nvPr>
        </p:nvSpPr>
        <p:spPr>
          <a:xfrm>
            <a:off x="0" y="-12175"/>
            <a:ext cx="79263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SzPts val="990"/>
              <a:buNone/>
            </a:pPr>
            <a:r>
              <a:rPr lang="en" sz="2220" b="1" dirty="0">
                <a:solidFill>
                  <a:schemeClr val="lt1"/>
                </a:solidFill>
                <a:latin typeface="Roboto"/>
                <a:ea typeface="Roboto"/>
                <a:cs typeface="Roboto"/>
                <a:sym typeface="Roboto"/>
              </a:rPr>
              <a:t>Bussines Recom</a:t>
            </a:r>
            <a:r>
              <a:rPr lang="en-ID" sz="2220" b="1" dirty="0">
                <a:solidFill>
                  <a:schemeClr val="lt1"/>
                </a:solidFill>
                <a:latin typeface="Roboto"/>
                <a:ea typeface="Roboto"/>
                <a:cs typeface="Roboto"/>
                <a:sym typeface="Roboto"/>
              </a:rPr>
              <a:t>m</a:t>
            </a:r>
            <a:r>
              <a:rPr lang="en" sz="2220" b="1" dirty="0">
                <a:solidFill>
                  <a:schemeClr val="lt1"/>
                </a:solidFill>
                <a:latin typeface="Roboto"/>
                <a:ea typeface="Roboto"/>
                <a:cs typeface="Roboto"/>
                <a:sym typeface="Roboto"/>
              </a:rPr>
              <a:t>endation and Simulation</a:t>
            </a:r>
            <a:endParaRPr sz="2220" b="1" dirty="0">
              <a:solidFill>
                <a:schemeClr val="lt1"/>
              </a:solidFill>
              <a:latin typeface="Roboto"/>
              <a:ea typeface="Roboto"/>
              <a:cs typeface="Roboto"/>
              <a:sym typeface="Roboto"/>
            </a:endParaRPr>
          </a:p>
        </p:txBody>
      </p:sp>
      <p:sp>
        <p:nvSpPr>
          <p:cNvPr id="10" name="TextBox 9">
            <a:extLst>
              <a:ext uri="{FF2B5EF4-FFF2-40B4-BE49-F238E27FC236}">
                <a16:creationId xmlns:a16="http://schemas.microsoft.com/office/drawing/2014/main" id="{B8AA850F-13A7-CF38-E472-107C092B59E7}"/>
              </a:ext>
            </a:extLst>
          </p:cNvPr>
          <p:cNvSpPr txBox="1"/>
          <p:nvPr/>
        </p:nvSpPr>
        <p:spPr>
          <a:xfrm>
            <a:off x="724845" y="694313"/>
            <a:ext cx="7694310" cy="2893100"/>
          </a:xfrm>
          <a:prstGeom prst="rect">
            <a:avLst/>
          </a:prstGeom>
          <a:noFill/>
        </p:spPr>
        <p:txBody>
          <a:bodyPr wrap="square">
            <a:spAutoFit/>
          </a:bodyPr>
          <a:lstStyle/>
          <a:p>
            <a:endParaRPr lang="en-US" b="1" dirty="0"/>
          </a:p>
          <a:p>
            <a:r>
              <a:rPr lang="en-US" b="1" dirty="0"/>
              <a:t>With Machine Learning Model: </a:t>
            </a:r>
          </a:p>
          <a:p>
            <a:endParaRPr lang="en-US" b="1" dirty="0">
              <a:solidFill>
                <a:srgbClr val="FF0000"/>
              </a:solidFill>
            </a:endParaRPr>
          </a:p>
          <a:p>
            <a:r>
              <a:rPr lang="en-US" dirty="0"/>
              <a:t> </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pPr marL="342900" indent="-342900">
              <a:buAutoNum type="arabicPeriod"/>
            </a:pPr>
            <a:endParaRPr lang="en-ID" dirty="0"/>
          </a:p>
        </p:txBody>
      </p:sp>
      <p:pic>
        <p:nvPicPr>
          <p:cNvPr id="3" name="Picture 2">
            <a:extLst>
              <a:ext uri="{FF2B5EF4-FFF2-40B4-BE49-F238E27FC236}">
                <a16:creationId xmlns:a16="http://schemas.microsoft.com/office/drawing/2014/main" id="{B7D0EFFC-9C94-1E1A-E1E0-05BE65338BE7}"/>
              </a:ext>
            </a:extLst>
          </p:cNvPr>
          <p:cNvPicPr>
            <a:picLocks noChangeAspect="1"/>
          </p:cNvPicPr>
          <p:nvPr/>
        </p:nvPicPr>
        <p:blipFill>
          <a:blip r:embed="rId3"/>
          <a:stretch>
            <a:fillRect/>
          </a:stretch>
        </p:blipFill>
        <p:spPr>
          <a:xfrm>
            <a:off x="724845" y="1290354"/>
            <a:ext cx="2667173" cy="2297059"/>
          </a:xfrm>
          <a:prstGeom prst="rect">
            <a:avLst/>
          </a:prstGeom>
        </p:spPr>
      </p:pic>
      <p:grpSp>
        <p:nvGrpSpPr>
          <p:cNvPr id="9" name="Group 8">
            <a:extLst>
              <a:ext uri="{FF2B5EF4-FFF2-40B4-BE49-F238E27FC236}">
                <a16:creationId xmlns:a16="http://schemas.microsoft.com/office/drawing/2014/main" id="{B3BCE725-70A6-9D64-A7FD-6107C1241CC3}"/>
              </a:ext>
            </a:extLst>
          </p:cNvPr>
          <p:cNvGrpSpPr/>
          <p:nvPr/>
        </p:nvGrpSpPr>
        <p:grpSpPr>
          <a:xfrm rot="5400000">
            <a:off x="1381478" y="1784434"/>
            <a:ext cx="2134771" cy="1146611"/>
            <a:chOff x="4455763" y="1720312"/>
            <a:chExt cx="1560162" cy="1048188"/>
          </a:xfrm>
        </p:grpSpPr>
        <p:cxnSp>
          <p:nvCxnSpPr>
            <p:cNvPr id="6" name="Straight Connector 5">
              <a:extLst>
                <a:ext uri="{FF2B5EF4-FFF2-40B4-BE49-F238E27FC236}">
                  <a16:creationId xmlns:a16="http://schemas.microsoft.com/office/drawing/2014/main" id="{C0A04E57-4221-7C1B-2516-6B4D283784F6}"/>
                </a:ext>
              </a:extLst>
            </p:cNvPr>
            <p:cNvCxnSpPr>
              <a:cxnSpLocks/>
            </p:cNvCxnSpPr>
            <p:nvPr/>
          </p:nvCxnSpPr>
          <p:spPr>
            <a:xfrm>
              <a:off x="4455763" y="1720312"/>
              <a:ext cx="0" cy="104818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25422C30-7043-D0C3-E4AA-332E95AA68B1}"/>
                </a:ext>
              </a:extLst>
            </p:cNvPr>
            <p:cNvCxnSpPr>
              <a:cxnSpLocks/>
            </p:cNvCxnSpPr>
            <p:nvPr/>
          </p:nvCxnSpPr>
          <p:spPr>
            <a:xfrm>
              <a:off x="4455763" y="1720312"/>
              <a:ext cx="1560162"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3747983-BD63-1340-7D28-0C9310B7FD36}"/>
                </a:ext>
              </a:extLst>
            </p:cNvPr>
            <p:cNvCxnSpPr>
              <a:cxnSpLocks/>
            </p:cNvCxnSpPr>
            <p:nvPr/>
          </p:nvCxnSpPr>
          <p:spPr>
            <a:xfrm>
              <a:off x="4455763" y="2768500"/>
              <a:ext cx="1560162"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1F2F477A-43A8-FB8D-9EA1-8FD069584218}"/>
                </a:ext>
              </a:extLst>
            </p:cNvPr>
            <p:cNvCxnSpPr>
              <a:cxnSpLocks/>
            </p:cNvCxnSpPr>
            <p:nvPr/>
          </p:nvCxnSpPr>
          <p:spPr>
            <a:xfrm>
              <a:off x="6015925" y="1720312"/>
              <a:ext cx="0" cy="104818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14" name="TextBox 13">
            <a:extLst>
              <a:ext uri="{FF2B5EF4-FFF2-40B4-BE49-F238E27FC236}">
                <a16:creationId xmlns:a16="http://schemas.microsoft.com/office/drawing/2014/main" id="{CAE8654C-A470-3B79-3023-5FC5177031BC}"/>
              </a:ext>
            </a:extLst>
          </p:cNvPr>
          <p:cNvSpPr txBox="1"/>
          <p:nvPr/>
        </p:nvSpPr>
        <p:spPr>
          <a:xfrm>
            <a:off x="3481482" y="1290354"/>
            <a:ext cx="5515284" cy="3108543"/>
          </a:xfrm>
          <a:prstGeom prst="rect">
            <a:avLst/>
          </a:prstGeom>
          <a:noFill/>
        </p:spPr>
        <p:txBody>
          <a:bodyPr wrap="square" rtlCol="0">
            <a:spAutoFit/>
          </a:bodyPr>
          <a:lstStyle/>
          <a:p>
            <a:r>
              <a:rPr lang="en-US" dirty="0"/>
              <a:t>Cost for Advertisement= 103 * IDR 15.000 = </a:t>
            </a:r>
            <a:r>
              <a:rPr lang="en-US" b="1" dirty="0">
                <a:solidFill>
                  <a:srgbClr val="FF0000"/>
                </a:solidFill>
              </a:rPr>
              <a:t>IDR 1.545.000</a:t>
            </a:r>
          </a:p>
          <a:p>
            <a:r>
              <a:rPr lang="en-US" dirty="0" err="1">
                <a:solidFill>
                  <a:schemeClr val="tx1"/>
                </a:solidFill>
              </a:rPr>
              <a:t>Convertion</a:t>
            </a:r>
            <a:r>
              <a:rPr lang="en-US" dirty="0">
                <a:solidFill>
                  <a:schemeClr val="tx1"/>
                </a:solidFill>
              </a:rPr>
              <a:t> rate  = 96/(96 + 7) </a:t>
            </a:r>
            <a:r>
              <a:rPr lang="en-ID" i="0" dirty="0">
                <a:solidFill>
                  <a:schemeClr val="tx1"/>
                </a:solidFill>
                <a:effectLst/>
                <a:latin typeface="Arial" panose="020B0604020202020204" pitchFamily="34" charset="0"/>
              </a:rPr>
              <a:t>≈ </a:t>
            </a:r>
            <a:r>
              <a:rPr lang="en-US" dirty="0">
                <a:solidFill>
                  <a:schemeClr val="tx1"/>
                </a:solidFill>
              </a:rPr>
              <a:t> </a:t>
            </a:r>
            <a:r>
              <a:rPr lang="en-US" b="1" dirty="0">
                <a:solidFill>
                  <a:schemeClr val="accent1">
                    <a:lumMod val="50000"/>
                  </a:schemeClr>
                </a:solidFill>
              </a:rPr>
              <a:t>93%</a:t>
            </a:r>
          </a:p>
          <a:p>
            <a:r>
              <a:rPr lang="en-US" dirty="0">
                <a:solidFill>
                  <a:schemeClr val="tx1"/>
                </a:solidFill>
              </a:rPr>
              <a:t>Revenue = 96 * IDR 17.000 = </a:t>
            </a:r>
            <a:r>
              <a:rPr lang="en-US" b="1" dirty="0">
                <a:solidFill>
                  <a:srgbClr val="00B050"/>
                </a:solidFill>
              </a:rPr>
              <a:t>IDR 1.632.000</a:t>
            </a:r>
          </a:p>
          <a:p>
            <a:endParaRPr lang="en-US" b="1" dirty="0">
              <a:solidFill>
                <a:srgbClr val="FF0000"/>
              </a:solidFill>
            </a:endParaRPr>
          </a:p>
          <a:p>
            <a:r>
              <a:rPr lang="en-US" dirty="0">
                <a:solidFill>
                  <a:schemeClr val="tx1"/>
                </a:solidFill>
              </a:rPr>
              <a:t>Profit = </a:t>
            </a:r>
            <a:r>
              <a:rPr lang="en-US" b="1" dirty="0">
                <a:solidFill>
                  <a:srgbClr val="00B050"/>
                </a:solidFill>
              </a:rPr>
              <a:t>IDR 1.632.000 </a:t>
            </a:r>
            <a:r>
              <a:rPr lang="en-US" dirty="0">
                <a:solidFill>
                  <a:schemeClr val="tx1"/>
                </a:solidFill>
              </a:rPr>
              <a:t>- </a:t>
            </a:r>
            <a:r>
              <a:rPr lang="en-US" b="1" dirty="0">
                <a:solidFill>
                  <a:srgbClr val="FF0000"/>
                </a:solidFill>
              </a:rPr>
              <a:t>IDR 1.545.000 </a:t>
            </a:r>
            <a:r>
              <a:rPr lang="en-US" dirty="0">
                <a:solidFill>
                  <a:schemeClr val="tx1"/>
                </a:solidFill>
              </a:rPr>
              <a:t>= </a:t>
            </a:r>
            <a:r>
              <a:rPr lang="en-US" b="1" dirty="0">
                <a:solidFill>
                  <a:srgbClr val="00B050"/>
                </a:solidFill>
              </a:rPr>
              <a:t>IDR 87.000 (PROFIT)</a:t>
            </a:r>
          </a:p>
          <a:p>
            <a:endParaRPr lang="en-US" b="1" dirty="0">
              <a:solidFill>
                <a:srgbClr val="00B050"/>
              </a:solidFill>
            </a:endParaRPr>
          </a:p>
          <a:p>
            <a:endParaRPr lang="en-US" dirty="0">
              <a:solidFill>
                <a:schemeClr val="tx1"/>
              </a:solidFill>
            </a:endParaRPr>
          </a:p>
          <a:p>
            <a:endParaRPr lang="en-US" dirty="0">
              <a:solidFill>
                <a:schemeClr val="tx1"/>
              </a:solidFill>
            </a:endParaRPr>
          </a:p>
          <a:p>
            <a:r>
              <a:rPr lang="en-US" dirty="0">
                <a:solidFill>
                  <a:schemeClr val="tx1"/>
                </a:solidFill>
              </a:rPr>
              <a:t>Based on the simulation above, if we use a machine learning model, we will get a potential revenue of </a:t>
            </a:r>
            <a:r>
              <a:rPr lang="en-US" b="1" dirty="0">
                <a:solidFill>
                  <a:srgbClr val="00B050"/>
                </a:solidFill>
              </a:rPr>
              <a:t>IDR 87.000</a:t>
            </a:r>
            <a:r>
              <a:rPr lang="en-US" dirty="0">
                <a:solidFill>
                  <a:schemeClr val="tx1"/>
                </a:solidFill>
              </a:rPr>
              <a:t>.</a:t>
            </a:r>
          </a:p>
          <a:p>
            <a:endParaRPr lang="en-US" dirty="0">
              <a:solidFill>
                <a:schemeClr val="tx1"/>
              </a:solidFill>
            </a:endParaRPr>
          </a:p>
          <a:p>
            <a:r>
              <a:rPr lang="en-US" dirty="0">
                <a:solidFill>
                  <a:schemeClr val="tx1"/>
                </a:solidFill>
              </a:rPr>
              <a:t>In conclusion</a:t>
            </a:r>
            <a:r>
              <a:rPr lang="en-US" b="1" dirty="0">
                <a:solidFill>
                  <a:schemeClr val="tx1"/>
                </a:solidFill>
              </a:rPr>
              <a:t>, Machine Learning can work well and can even anticipate potential loss into potential revenue</a:t>
            </a:r>
            <a:r>
              <a:rPr lang="en-US" dirty="0">
                <a:solidFill>
                  <a:schemeClr val="tx1"/>
                </a:solidFill>
              </a:rPr>
              <a:t>.</a:t>
            </a:r>
          </a:p>
          <a:p>
            <a:endParaRPr lang="en-ID" dirty="0"/>
          </a:p>
        </p:txBody>
      </p:sp>
    </p:spTree>
    <p:extLst>
      <p:ext uri="{BB962C8B-B14F-4D97-AF65-F5344CB8AC3E}">
        <p14:creationId xmlns:p14="http://schemas.microsoft.com/office/powerpoint/2010/main" val="33377302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7"/>
          <p:cNvSpPr txBox="1">
            <a:spLocks noGrp="1"/>
          </p:cNvSpPr>
          <p:nvPr>
            <p:ph type="title"/>
          </p:nvPr>
        </p:nvSpPr>
        <p:spPr>
          <a:xfrm>
            <a:off x="0" y="-12175"/>
            <a:ext cx="7866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lt1"/>
              </a:buClr>
              <a:buSzPts val="1980"/>
              <a:buFont typeface="Roboto"/>
              <a:buNone/>
            </a:pPr>
            <a:r>
              <a:rPr lang="en-US" sz="1679" b="1" dirty="0"/>
              <a:t>EXPLONATORY DATA ANALYSIS</a:t>
            </a:r>
            <a:endParaRPr sz="1679" b="1" dirty="0"/>
          </a:p>
        </p:txBody>
      </p:sp>
      <p:sp>
        <p:nvSpPr>
          <p:cNvPr id="115" name="Google Shape;115;p27"/>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dirty="0">
                <a:solidFill>
                  <a:srgbClr val="000000"/>
                </a:solidFill>
                <a:hlinkClick r:id="rId3"/>
              </a:rPr>
              <a:t>Untuk selengkapnya, dapat melihat jupyter notebook </a:t>
            </a:r>
            <a:r>
              <a:rPr lang="en" sz="1100" dirty="0">
                <a:hlinkClick r:id="rId3"/>
              </a:rPr>
              <a:t>disini</a:t>
            </a:r>
            <a:endParaRPr sz="1100" dirty="0">
              <a:solidFill>
                <a:srgbClr val="000000"/>
              </a:solidFill>
            </a:endParaRPr>
          </a:p>
        </p:txBody>
      </p:sp>
      <p:sp>
        <p:nvSpPr>
          <p:cNvPr id="3" name="Text Placeholder 2">
            <a:extLst>
              <a:ext uri="{FF2B5EF4-FFF2-40B4-BE49-F238E27FC236}">
                <a16:creationId xmlns:a16="http://schemas.microsoft.com/office/drawing/2014/main" id="{383C5C97-311C-6F53-3967-7A9C4198FFB9}"/>
              </a:ext>
            </a:extLst>
          </p:cNvPr>
          <p:cNvSpPr>
            <a:spLocks noGrp="1"/>
          </p:cNvSpPr>
          <p:nvPr>
            <p:ph type="body" idx="1"/>
          </p:nvPr>
        </p:nvSpPr>
        <p:spPr>
          <a:xfrm>
            <a:off x="311700" y="662438"/>
            <a:ext cx="8520600" cy="3906438"/>
          </a:xfrm>
        </p:spPr>
        <p:txBody>
          <a:bodyPr/>
          <a:lstStyle/>
          <a:p>
            <a:pPr marL="114300" indent="0">
              <a:buNone/>
            </a:pPr>
            <a:r>
              <a:rPr lang="en-US" dirty="0"/>
              <a:t>a. Missing Value </a:t>
            </a:r>
            <a:endParaRPr lang="en-ID" dirty="0"/>
          </a:p>
          <a:p>
            <a:pPr marL="114300" indent="0">
              <a:buNone/>
            </a:pPr>
            <a:endParaRPr lang="en-US" dirty="0"/>
          </a:p>
        </p:txBody>
      </p:sp>
      <p:pic>
        <p:nvPicPr>
          <p:cNvPr id="1028" name="Picture 4">
            <a:extLst>
              <a:ext uri="{FF2B5EF4-FFF2-40B4-BE49-F238E27FC236}">
                <a16:creationId xmlns:a16="http://schemas.microsoft.com/office/drawing/2014/main" id="{7346CB34-A76E-4055-EB2D-EC283AC8D9D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69442" y="1400338"/>
            <a:ext cx="6605116" cy="3270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07949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7"/>
          <p:cNvSpPr txBox="1">
            <a:spLocks noGrp="1"/>
          </p:cNvSpPr>
          <p:nvPr>
            <p:ph type="title"/>
          </p:nvPr>
        </p:nvSpPr>
        <p:spPr>
          <a:xfrm>
            <a:off x="0" y="-12175"/>
            <a:ext cx="7866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lt1"/>
              </a:buClr>
              <a:buSzPts val="1980"/>
              <a:buFont typeface="Roboto"/>
              <a:buNone/>
            </a:pPr>
            <a:r>
              <a:rPr lang="en-US" sz="1679" b="1" dirty="0"/>
              <a:t>EXPLONATORY DATA ANALYSIS</a:t>
            </a:r>
            <a:endParaRPr sz="1679" b="1" dirty="0"/>
          </a:p>
        </p:txBody>
      </p:sp>
      <p:sp>
        <p:nvSpPr>
          <p:cNvPr id="3" name="Text Placeholder 2">
            <a:extLst>
              <a:ext uri="{FF2B5EF4-FFF2-40B4-BE49-F238E27FC236}">
                <a16:creationId xmlns:a16="http://schemas.microsoft.com/office/drawing/2014/main" id="{383C5C97-311C-6F53-3967-7A9C4198FFB9}"/>
              </a:ext>
            </a:extLst>
          </p:cNvPr>
          <p:cNvSpPr>
            <a:spLocks noGrp="1"/>
          </p:cNvSpPr>
          <p:nvPr>
            <p:ph type="body" idx="1"/>
          </p:nvPr>
        </p:nvSpPr>
        <p:spPr>
          <a:xfrm>
            <a:off x="311700" y="662438"/>
            <a:ext cx="8520600" cy="3906438"/>
          </a:xfrm>
        </p:spPr>
        <p:txBody>
          <a:bodyPr/>
          <a:lstStyle/>
          <a:p>
            <a:pPr marL="114300" indent="0">
              <a:buNone/>
            </a:pPr>
            <a:r>
              <a:rPr lang="en-US" dirty="0"/>
              <a:t>b. Univariate - Numeric</a:t>
            </a:r>
            <a:endParaRPr lang="en-ID" dirty="0"/>
          </a:p>
          <a:p>
            <a:pPr marL="114300" indent="0">
              <a:buNone/>
            </a:pPr>
            <a:endParaRPr lang="en-US" dirty="0"/>
          </a:p>
        </p:txBody>
      </p:sp>
      <p:pic>
        <p:nvPicPr>
          <p:cNvPr id="3074" name="Picture 2">
            <a:extLst>
              <a:ext uri="{FF2B5EF4-FFF2-40B4-BE49-F238E27FC236}">
                <a16:creationId xmlns:a16="http://schemas.microsoft.com/office/drawing/2014/main" id="{C0CE94F7-B7BD-5F64-7597-AD2F456AAA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1700" y="1093284"/>
            <a:ext cx="2665676" cy="1760352"/>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E3698A53-0DC1-4BD7-D7AA-2D0848E9F85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77376" y="1077253"/>
            <a:ext cx="2665676" cy="1760352"/>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a:extLst>
              <a:ext uri="{FF2B5EF4-FFF2-40B4-BE49-F238E27FC236}">
                <a16:creationId xmlns:a16="http://schemas.microsoft.com/office/drawing/2014/main" id="{1F5E7773-6BB1-0D36-BEF4-B9033D2B16D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43052" y="1093284"/>
            <a:ext cx="2665676" cy="1760352"/>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a16="http://schemas.microsoft.com/office/drawing/2014/main" id="{036DF386-A2A8-AAD4-7F2F-9D3A3AC9D95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44458" y="2888699"/>
            <a:ext cx="2698594" cy="1782090"/>
          </a:xfrm>
          <a:prstGeom prst="rect">
            <a:avLst/>
          </a:prstGeom>
          <a:noFill/>
          <a:extLst>
            <a:ext uri="{909E8E84-426E-40DD-AFC4-6F175D3DCCD1}">
              <a14:hiddenFill xmlns:a14="http://schemas.microsoft.com/office/drawing/2010/main">
                <a:solidFill>
                  <a:srgbClr val="FFFFFF"/>
                </a:solidFill>
              </a14:hiddenFill>
            </a:ext>
          </a:extLst>
        </p:spPr>
      </p:pic>
      <p:sp>
        <p:nvSpPr>
          <p:cNvPr id="9" name="Google Shape;115;p27">
            <a:extLst>
              <a:ext uri="{FF2B5EF4-FFF2-40B4-BE49-F238E27FC236}">
                <a16:creationId xmlns:a16="http://schemas.microsoft.com/office/drawing/2014/main" id="{62E3D4F1-5E9E-D6EA-131D-D2FB99018DA4}"/>
              </a:ext>
            </a:extLst>
          </p:cNvPr>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dirty="0">
                <a:solidFill>
                  <a:srgbClr val="000000"/>
                </a:solidFill>
                <a:hlinkClick r:id="rId7"/>
              </a:rPr>
              <a:t>Untuk selengkapnya, dapat melihat jupyter notebook </a:t>
            </a:r>
            <a:r>
              <a:rPr lang="en" sz="1100" dirty="0">
                <a:hlinkClick r:id="rId7"/>
              </a:rPr>
              <a:t>disini</a:t>
            </a:r>
            <a:endParaRPr sz="1100" dirty="0">
              <a:solidFill>
                <a:srgbClr val="000000"/>
              </a:solidFill>
            </a:endParaRPr>
          </a:p>
        </p:txBody>
      </p:sp>
    </p:spTree>
    <p:extLst>
      <p:ext uri="{BB962C8B-B14F-4D97-AF65-F5344CB8AC3E}">
        <p14:creationId xmlns:p14="http://schemas.microsoft.com/office/powerpoint/2010/main" val="23205430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7"/>
          <p:cNvSpPr txBox="1">
            <a:spLocks noGrp="1"/>
          </p:cNvSpPr>
          <p:nvPr>
            <p:ph type="title"/>
          </p:nvPr>
        </p:nvSpPr>
        <p:spPr>
          <a:xfrm>
            <a:off x="0" y="-12175"/>
            <a:ext cx="7866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lt1"/>
              </a:buClr>
              <a:buSzPts val="1980"/>
              <a:buFont typeface="Roboto"/>
              <a:buNone/>
            </a:pPr>
            <a:r>
              <a:rPr lang="en-US" sz="1679" b="1" dirty="0"/>
              <a:t>EXPLONATORY DATA ANALYSIS</a:t>
            </a:r>
            <a:endParaRPr sz="1679" b="1" dirty="0"/>
          </a:p>
        </p:txBody>
      </p:sp>
      <p:sp>
        <p:nvSpPr>
          <p:cNvPr id="3" name="Text Placeholder 2">
            <a:extLst>
              <a:ext uri="{FF2B5EF4-FFF2-40B4-BE49-F238E27FC236}">
                <a16:creationId xmlns:a16="http://schemas.microsoft.com/office/drawing/2014/main" id="{383C5C97-311C-6F53-3967-7A9C4198FFB9}"/>
              </a:ext>
            </a:extLst>
          </p:cNvPr>
          <p:cNvSpPr>
            <a:spLocks noGrp="1"/>
          </p:cNvSpPr>
          <p:nvPr>
            <p:ph type="body" idx="1"/>
          </p:nvPr>
        </p:nvSpPr>
        <p:spPr>
          <a:xfrm>
            <a:off x="311700" y="662438"/>
            <a:ext cx="8520600" cy="3906438"/>
          </a:xfrm>
        </p:spPr>
        <p:txBody>
          <a:bodyPr/>
          <a:lstStyle/>
          <a:p>
            <a:pPr marL="114300" indent="0">
              <a:buNone/>
            </a:pPr>
            <a:r>
              <a:rPr lang="en-US" dirty="0"/>
              <a:t>b. Univariate - Numeric</a:t>
            </a:r>
            <a:endParaRPr lang="en-ID" dirty="0"/>
          </a:p>
          <a:p>
            <a:pPr marL="114300" indent="0">
              <a:buNone/>
            </a:pPr>
            <a:endParaRPr lang="en-US" dirty="0"/>
          </a:p>
        </p:txBody>
      </p:sp>
      <p:pic>
        <p:nvPicPr>
          <p:cNvPr id="3074" name="Picture 2">
            <a:extLst>
              <a:ext uri="{FF2B5EF4-FFF2-40B4-BE49-F238E27FC236}">
                <a16:creationId xmlns:a16="http://schemas.microsoft.com/office/drawing/2014/main" id="{C0CE94F7-B7BD-5F64-7597-AD2F456AAA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1700" y="1093284"/>
            <a:ext cx="2665676" cy="1760352"/>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E3698A53-0DC1-4BD7-D7AA-2D0848E9F85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77376" y="1077253"/>
            <a:ext cx="2665676" cy="1760352"/>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a:extLst>
              <a:ext uri="{FF2B5EF4-FFF2-40B4-BE49-F238E27FC236}">
                <a16:creationId xmlns:a16="http://schemas.microsoft.com/office/drawing/2014/main" id="{1F5E7773-6BB1-0D36-BEF4-B9033D2B16D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43052" y="1093284"/>
            <a:ext cx="2665676" cy="1760352"/>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a16="http://schemas.microsoft.com/office/drawing/2014/main" id="{036DF386-A2A8-AAD4-7F2F-9D3A3AC9D95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1700" y="2869667"/>
            <a:ext cx="2698594" cy="178209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4881DC14-A765-7AFA-931A-F690DEA5C426}"/>
              </a:ext>
            </a:extLst>
          </p:cNvPr>
          <p:cNvPicPr>
            <a:picLocks noChangeAspect="1"/>
          </p:cNvPicPr>
          <p:nvPr/>
        </p:nvPicPr>
        <p:blipFill>
          <a:blip r:embed="rId7"/>
          <a:stretch>
            <a:fillRect/>
          </a:stretch>
        </p:blipFill>
        <p:spPr>
          <a:xfrm>
            <a:off x="3446761" y="2939576"/>
            <a:ext cx="4392581" cy="1833124"/>
          </a:xfrm>
          <a:prstGeom prst="rect">
            <a:avLst/>
          </a:prstGeom>
        </p:spPr>
      </p:pic>
      <p:sp>
        <p:nvSpPr>
          <p:cNvPr id="10" name="Google Shape;115;p27">
            <a:extLst>
              <a:ext uri="{FF2B5EF4-FFF2-40B4-BE49-F238E27FC236}">
                <a16:creationId xmlns:a16="http://schemas.microsoft.com/office/drawing/2014/main" id="{F00FBF71-70F5-A9ED-192E-1264B560DA96}"/>
              </a:ext>
            </a:extLst>
          </p:cNvPr>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dirty="0">
                <a:solidFill>
                  <a:srgbClr val="000000"/>
                </a:solidFill>
                <a:hlinkClick r:id="rId8"/>
              </a:rPr>
              <a:t>Untuk selengkapnya, dapat melihat jupyter notebook </a:t>
            </a:r>
            <a:r>
              <a:rPr lang="en" sz="1100" dirty="0">
                <a:hlinkClick r:id="rId8"/>
              </a:rPr>
              <a:t>disini</a:t>
            </a:r>
            <a:endParaRPr sz="1100" dirty="0">
              <a:solidFill>
                <a:srgbClr val="000000"/>
              </a:solidFill>
            </a:endParaRPr>
          </a:p>
        </p:txBody>
      </p:sp>
    </p:spTree>
    <p:extLst>
      <p:ext uri="{BB962C8B-B14F-4D97-AF65-F5344CB8AC3E}">
        <p14:creationId xmlns:p14="http://schemas.microsoft.com/office/powerpoint/2010/main" val="16181307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7"/>
          <p:cNvSpPr txBox="1">
            <a:spLocks noGrp="1"/>
          </p:cNvSpPr>
          <p:nvPr>
            <p:ph type="title"/>
          </p:nvPr>
        </p:nvSpPr>
        <p:spPr>
          <a:xfrm>
            <a:off x="0" y="-12175"/>
            <a:ext cx="7866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lt1"/>
              </a:buClr>
              <a:buSzPts val="1980"/>
              <a:buFont typeface="Roboto"/>
              <a:buNone/>
            </a:pPr>
            <a:r>
              <a:rPr lang="en-US" sz="1679" b="1" dirty="0"/>
              <a:t>EXPLONATORY DATA ANALYSIS</a:t>
            </a:r>
            <a:endParaRPr sz="1679" b="1" dirty="0"/>
          </a:p>
        </p:txBody>
      </p:sp>
      <p:sp>
        <p:nvSpPr>
          <p:cNvPr id="3" name="Text Placeholder 2">
            <a:extLst>
              <a:ext uri="{FF2B5EF4-FFF2-40B4-BE49-F238E27FC236}">
                <a16:creationId xmlns:a16="http://schemas.microsoft.com/office/drawing/2014/main" id="{383C5C97-311C-6F53-3967-7A9C4198FFB9}"/>
              </a:ext>
            </a:extLst>
          </p:cNvPr>
          <p:cNvSpPr>
            <a:spLocks noGrp="1"/>
          </p:cNvSpPr>
          <p:nvPr>
            <p:ph type="body" idx="1"/>
          </p:nvPr>
        </p:nvSpPr>
        <p:spPr>
          <a:xfrm>
            <a:off x="311700" y="662438"/>
            <a:ext cx="8520600" cy="3906438"/>
          </a:xfrm>
        </p:spPr>
        <p:txBody>
          <a:bodyPr/>
          <a:lstStyle/>
          <a:p>
            <a:pPr marL="114300" indent="0">
              <a:buNone/>
            </a:pPr>
            <a:r>
              <a:rPr lang="en-US" dirty="0"/>
              <a:t>c. Univariate - Category</a:t>
            </a:r>
            <a:endParaRPr lang="en-ID" dirty="0"/>
          </a:p>
          <a:p>
            <a:pPr marL="114300" indent="0">
              <a:buNone/>
            </a:pPr>
            <a:endParaRPr lang="en-US" dirty="0"/>
          </a:p>
        </p:txBody>
      </p:sp>
      <p:pic>
        <p:nvPicPr>
          <p:cNvPr id="4098" name="Picture 2">
            <a:extLst>
              <a:ext uri="{FF2B5EF4-FFF2-40B4-BE49-F238E27FC236}">
                <a16:creationId xmlns:a16="http://schemas.microsoft.com/office/drawing/2014/main" id="{583FCD11-020B-B3A6-46E6-DAE9820E67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43940" y="1147389"/>
            <a:ext cx="2475570" cy="190281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D79407F4-EA17-60A8-BE01-C7ACA46FE0C8}"/>
              </a:ext>
            </a:extLst>
          </p:cNvPr>
          <p:cNvPicPr>
            <a:picLocks noChangeAspect="1"/>
          </p:cNvPicPr>
          <p:nvPr/>
        </p:nvPicPr>
        <p:blipFill>
          <a:blip r:embed="rId4"/>
          <a:stretch>
            <a:fillRect/>
          </a:stretch>
        </p:blipFill>
        <p:spPr>
          <a:xfrm>
            <a:off x="5919712" y="3110785"/>
            <a:ext cx="1724025" cy="638175"/>
          </a:xfrm>
          <a:prstGeom prst="rect">
            <a:avLst/>
          </a:prstGeom>
        </p:spPr>
      </p:pic>
      <p:pic>
        <p:nvPicPr>
          <p:cNvPr id="4110" name="Picture 14">
            <a:extLst>
              <a:ext uri="{FF2B5EF4-FFF2-40B4-BE49-F238E27FC236}">
                <a16:creationId xmlns:a16="http://schemas.microsoft.com/office/drawing/2014/main" id="{9115C405-7EED-A2BF-BAAA-7B15FFE07D1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1700" y="1147390"/>
            <a:ext cx="2912589" cy="236647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372A89F2-BCE9-A431-AA50-2228F0458FB5}"/>
              </a:ext>
            </a:extLst>
          </p:cNvPr>
          <p:cNvPicPr>
            <a:picLocks noChangeAspect="1"/>
          </p:cNvPicPr>
          <p:nvPr/>
        </p:nvPicPr>
        <p:blipFill>
          <a:blip r:embed="rId6"/>
          <a:stretch>
            <a:fillRect/>
          </a:stretch>
        </p:blipFill>
        <p:spPr>
          <a:xfrm>
            <a:off x="813672" y="3417279"/>
            <a:ext cx="1908644" cy="1532421"/>
          </a:xfrm>
          <a:prstGeom prst="rect">
            <a:avLst/>
          </a:prstGeom>
        </p:spPr>
      </p:pic>
      <p:pic>
        <p:nvPicPr>
          <p:cNvPr id="9" name="Picture 8">
            <a:extLst>
              <a:ext uri="{FF2B5EF4-FFF2-40B4-BE49-F238E27FC236}">
                <a16:creationId xmlns:a16="http://schemas.microsoft.com/office/drawing/2014/main" id="{CD6A8C25-9F3A-5D3D-F4D3-B9CEADD6ACE7}"/>
              </a:ext>
            </a:extLst>
          </p:cNvPr>
          <p:cNvPicPr>
            <a:picLocks noChangeAspect="1"/>
          </p:cNvPicPr>
          <p:nvPr/>
        </p:nvPicPr>
        <p:blipFill>
          <a:blip r:embed="rId7"/>
          <a:stretch>
            <a:fillRect/>
          </a:stretch>
        </p:blipFill>
        <p:spPr>
          <a:xfrm>
            <a:off x="3207197" y="1186735"/>
            <a:ext cx="1669766" cy="3762966"/>
          </a:xfrm>
          <a:prstGeom prst="rect">
            <a:avLst/>
          </a:prstGeom>
        </p:spPr>
      </p:pic>
      <p:sp>
        <p:nvSpPr>
          <p:cNvPr id="10" name="Google Shape;115;p27">
            <a:extLst>
              <a:ext uri="{FF2B5EF4-FFF2-40B4-BE49-F238E27FC236}">
                <a16:creationId xmlns:a16="http://schemas.microsoft.com/office/drawing/2014/main" id="{724D273A-7AEF-C4E5-AE88-B10F15BEE6E3}"/>
              </a:ext>
            </a:extLst>
          </p:cNvPr>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dirty="0">
                <a:solidFill>
                  <a:srgbClr val="000000"/>
                </a:solidFill>
                <a:hlinkClick r:id="rId8"/>
              </a:rPr>
              <a:t>Untuk selengkapnya, dapat melihat jupyter notebook </a:t>
            </a:r>
            <a:r>
              <a:rPr lang="en" sz="1100" dirty="0">
                <a:hlinkClick r:id="rId8"/>
              </a:rPr>
              <a:t>disini</a:t>
            </a:r>
            <a:endParaRPr sz="1100" dirty="0">
              <a:solidFill>
                <a:srgbClr val="000000"/>
              </a:solidFill>
            </a:endParaRPr>
          </a:p>
        </p:txBody>
      </p:sp>
    </p:spTree>
    <p:extLst>
      <p:ext uri="{BB962C8B-B14F-4D97-AF65-F5344CB8AC3E}">
        <p14:creationId xmlns:p14="http://schemas.microsoft.com/office/powerpoint/2010/main" val="28944167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7"/>
          <p:cNvSpPr txBox="1">
            <a:spLocks noGrp="1"/>
          </p:cNvSpPr>
          <p:nvPr>
            <p:ph type="title"/>
          </p:nvPr>
        </p:nvSpPr>
        <p:spPr>
          <a:xfrm>
            <a:off x="0" y="-12175"/>
            <a:ext cx="7866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lt1"/>
              </a:buClr>
              <a:buSzPts val="1980"/>
              <a:buFont typeface="Roboto"/>
              <a:buNone/>
            </a:pPr>
            <a:r>
              <a:rPr lang="en-US" sz="1679" b="1" dirty="0"/>
              <a:t>EXPLONATORY DATA ANALYSIS</a:t>
            </a:r>
            <a:endParaRPr sz="1679" b="1" dirty="0"/>
          </a:p>
        </p:txBody>
      </p:sp>
      <p:sp>
        <p:nvSpPr>
          <p:cNvPr id="3" name="Text Placeholder 2">
            <a:extLst>
              <a:ext uri="{FF2B5EF4-FFF2-40B4-BE49-F238E27FC236}">
                <a16:creationId xmlns:a16="http://schemas.microsoft.com/office/drawing/2014/main" id="{383C5C97-311C-6F53-3967-7A9C4198FFB9}"/>
              </a:ext>
            </a:extLst>
          </p:cNvPr>
          <p:cNvSpPr>
            <a:spLocks noGrp="1"/>
          </p:cNvSpPr>
          <p:nvPr>
            <p:ph type="body" idx="1"/>
          </p:nvPr>
        </p:nvSpPr>
        <p:spPr>
          <a:xfrm>
            <a:off x="311700" y="662438"/>
            <a:ext cx="8520600" cy="3906438"/>
          </a:xfrm>
        </p:spPr>
        <p:txBody>
          <a:bodyPr/>
          <a:lstStyle/>
          <a:p>
            <a:pPr marL="114300" indent="0">
              <a:buNone/>
            </a:pPr>
            <a:r>
              <a:rPr lang="en-US" dirty="0"/>
              <a:t>c. Univariate - Category</a:t>
            </a:r>
            <a:endParaRPr lang="en-ID" dirty="0"/>
          </a:p>
          <a:p>
            <a:pPr marL="114300" indent="0">
              <a:buNone/>
            </a:pPr>
            <a:endParaRPr lang="en-US" dirty="0"/>
          </a:p>
        </p:txBody>
      </p:sp>
      <p:pic>
        <p:nvPicPr>
          <p:cNvPr id="7170" name="Picture 2">
            <a:extLst>
              <a:ext uri="{FF2B5EF4-FFF2-40B4-BE49-F238E27FC236}">
                <a16:creationId xmlns:a16="http://schemas.microsoft.com/office/drawing/2014/main" id="{E51108E7-E28C-1E1A-A050-531D268621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1700" y="1444500"/>
            <a:ext cx="3810000" cy="35052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C819170B-77CD-0100-4EFD-74E72F94423B}"/>
              </a:ext>
            </a:extLst>
          </p:cNvPr>
          <p:cNvPicPr>
            <a:picLocks noChangeAspect="1"/>
          </p:cNvPicPr>
          <p:nvPr/>
        </p:nvPicPr>
        <p:blipFill>
          <a:blip r:embed="rId4"/>
          <a:stretch>
            <a:fillRect/>
          </a:stretch>
        </p:blipFill>
        <p:spPr>
          <a:xfrm>
            <a:off x="4943475" y="1216076"/>
            <a:ext cx="3067050" cy="3352800"/>
          </a:xfrm>
          <a:prstGeom prst="rect">
            <a:avLst/>
          </a:prstGeom>
        </p:spPr>
      </p:pic>
      <p:sp>
        <p:nvSpPr>
          <p:cNvPr id="7" name="Google Shape;115;p27">
            <a:extLst>
              <a:ext uri="{FF2B5EF4-FFF2-40B4-BE49-F238E27FC236}">
                <a16:creationId xmlns:a16="http://schemas.microsoft.com/office/drawing/2014/main" id="{E58B55CF-DCEB-FE4F-BB88-44D334AEC30E}"/>
              </a:ext>
            </a:extLst>
          </p:cNvPr>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dirty="0">
                <a:solidFill>
                  <a:srgbClr val="000000"/>
                </a:solidFill>
                <a:hlinkClick r:id="rId5"/>
              </a:rPr>
              <a:t>Untuk selengkapnya, dapat melihat jupyter notebook </a:t>
            </a:r>
            <a:r>
              <a:rPr lang="en" sz="1100" dirty="0">
                <a:hlinkClick r:id="rId5"/>
              </a:rPr>
              <a:t>disini</a:t>
            </a:r>
            <a:endParaRPr sz="1100" dirty="0">
              <a:solidFill>
                <a:srgbClr val="000000"/>
              </a:solidFill>
            </a:endParaRPr>
          </a:p>
        </p:txBody>
      </p:sp>
    </p:spTree>
    <p:extLst>
      <p:ext uri="{BB962C8B-B14F-4D97-AF65-F5344CB8AC3E}">
        <p14:creationId xmlns:p14="http://schemas.microsoft.com/office/powerpoint/2010/main" val="32619261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7"/>
          <p:cNvSpPr txBox="1">
            <a:spLocks noGrp="1"/>
          </p:cNvSpPr>
          <p:nvPr>
            <p:ph type="title"/>
          </p:nvPr>
        </p:nvSpPr>
        <p:spPr>
          <a:xfrm>
            <a:off x="0" y="-12175"/>
            <a:ext cx="7866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lt1"/>
              </a:buClr>
              <a:buSzPts val="1980"/>
              <a:buFont typeface="Roboto"/>
              <a:buNone/>
            </a:pPr>
            <a:r>
              <a:rPr lang="en-US" sz="1679" b="1" dirty="0"/>
              <a:t>EXPLONATORY DATA ANALYSIS</a:t>
            </a:r>
            <a:endParaRPr sz="1679" b="1" dirty="0"/>
          </a:p>
        </p:txBody>
      </p:sp>
      <p:sp>
        <p:nvSpPr>
          <p:cNvPr id="3" name="Text Placeholder 2">
            <a:extLst>
              <a:ext uri="{FF2B5EF4-FFF2-40B4-BE49-F238E27FC236}">
                <a16:creationId xmlns:a16="http://schemas.microsoft.com/office/drawing/2014/main" id="{383C5C97-311C-6F53-3967-7A9C4198FFB9}"/>
              </a:ext>
            </a:extLst>
          </p:cNvPr>
          <p:cNvSpPr>
            <a:spLocks noGrp="1"/>
          </p:cNvSpPr>
          <p:nvPr>
            <p:ph type="body" idx="1"/>
          </p:nvPr>
        </p:nvSpPr>
        <p:spPr>
          <a:xfrm>
            <a:off x="311700" y="662438"/>
            <a:ext cx="8520600" cy="3906438"/>
          </a:xfrm>
        </p:spPr>
        <p:txBody>
          <a:bodyPr/>
          <a:lstStyle/>
          <a:p>
            <a:pPr marL="114300" indent="0">
              <a:buNone/>
            </a:pPr>
            <a:r>
              <a:rPr lang="en-US" dirty="0"/>
              <a:t>c. Univariate - Category</a:t>
            </a:r>
            <a:endParaRPr lang="en-ID" dirty="0"/>
          </a:p>
          <a:p>
            <a:pPr marL="114300" indent="0">
              <a:buNone/>
            </a:pPr>
            <a:endParaRPr lang="en-US" dirty="0"/>
          </a:p>
        </p:txBody>
      </p:sp>
      <p:pic>
        <p:nvPicPr>
          <p:cNvPr id="6146" name="Picture 2">
            <a:extLst>
              <a:ext uri="{FF2B5EF4-FFF2-40B4-BE49-F238E27FC236}">
                <a16:creationId xmlns:a16="http://schemas.microsoft.com/office/drawing/2014/main" id="{C91C19B4-731B-5EA0-5C03-EB95ED1E3E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1700" y="1680712"/>
            <a:ext cx="3724275" cy="280035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1659FF52-DFC4-7EF4-D384-D37DA065318B}"/>
              </a:ext>
            </a:extLst>
          </p:cNvPr>
          <p:cNvPicPr>
            <a:picLocks noChangeAspect="1"/>
          </p:cNvPicPr>
          <p:nvPr/>
        </p:nvPicPr>
        <p:blipFill>
          <a:blip r:embed="rId4"/>
          <a:stretch>
            <a:fillRect/>
          </a:stretch>
        </p:blipFill>
        <p:spPr>
          <a:xfrm>
            <a:off x="5108027" y="1254158"/>
            <a:ext cx="2112790" cy="2635183"/>
          </a:xfrm>
          <a:prstGeom prst="rect">
            <a:avLst/>
          </a:prstGeom>
        </p:spPr>
      </p:pic>
      <p:sp>
        <p:nvSpPr>
          <p:cNvPr id="7" name="Google Shape;115;p27">
            <a:extLst>
              <a:ext uri="{FF2B5EF4-FFF2-40B4-BE49-F238E27FC236}">
                <a16:creationId xmlns:a16="http://schemas.microsoft.com/office/drawing/2014/main" id="{1B12E82A-B716-B1FC-A8F4-6A7587AF3D4A}"/>
              </a:ext>
            </a:extLst>
          </p:cNvPr>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dirty="0">
                <a:solidFill>
                  <a:srgbClr val="000000"/>
                </a:solidFill>
                <a:hlinkClick r:id="rId5"/>
              </a:rPr>
              <a:t>Untuk selengkapnya, dapat melihat jupyter notebook </a:t>
            </a:r>
            <a:r>
              <a:rPr lang="en" sz="1100" dirty="0">
                <a:hlinkClick r:id="rId5"/>
              </a:rPr>
              <a:t>disini</a:t>
            </a:r>
            <a:endParaRPr sz="1100" dirty="0">
              <a:solidFill>
                <a:srgbClr val="000000"/>
              </a:solidFill>
            </a:endParaRPr>
          </a:p>
        </p:txBody>
      </p:sp>
    </p:spTree>
    <p:extLst>
      <p:ext uri="{BB962C8B-B14F-4D97-AF65-F5344CB8AC3E}">
        <p14:creationId xmlns:p14="http://schemas.microsoft.com/office/powerpoint/2010/main" val="23896756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7"/>
          <p:cNvSpPr txBox="1">
            <a:spLocks noGrp="1"/>
          </p:cNvSpPr>
          <p:nvPr>
            <p:ph type="title"/>
          </p:nvPr>
        </p:nvSpPr>
        <p:spPr>
          <a:xfrm>
            <a:off x="0" y="-12175"/>
            <a:ext cx="7866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lt1"/>
              </a:buClr>
              <a:buSzPts val="1980"/>
              <a:buFont typeface="Roboto"/>
              <a:buNone/>
            </a:pPr>
            <a:r>
              <a:rPr lang="en-US" sz="1679" b="1" dirty="0"/>
              <a:t>EXPLONATORY DATA ANALYSIS</a:t>
            </a:r>
            <a:endParaRPr sz="1679" b="1" dirty="0"/>
          </a:p>
        </p:txBody>
      </p:sp>
      <p:sp>
        <p:nvSpPr>
          <p:cNvPr id="3" name="Text Placeholder 2">
            <a:extLst>
              <a:ext uri="{FF2B5EF4-FFF2-40B4-BE49-F238E27FC236}">
                <a16:creationId xmlns:a16="http://schemas.microsoft.com/office/drawing/2014/main" id="{383C5C97-311C-6F53-3967-7A9C4198FFB9}"/>
              </a:ext>
            </a:extLst>
          </p:cNvPr>
          <p:cNvSpPr>
            <a:spLocks noGrp="1"/>
          </p:cNvSpPr>
          <p:nvPr>
            <p:ph type="body" idx="1"/>
          </p:nvPr>
        </p:nvSpPr>
        <p:spPr>
          <a:xfrm>
            <a:off x="311700" y="662438"/>
            <a:ext cx="8520600" cy="3906438"/>
          </a:xfrm>
        </p:spPr>
        <p:txBody>
          <a:bodyPr/>
          <a:lstStyle/>
          <a:p>
            <a:pPr marL="114300" indent="0">
              <a:buNone/>
            </a:pPr>
            <a:r>
              <a:rPr lang="en-US" dirty="0"/>
              <a:t>d. Bivariate Num - Label </a:t>
            </a:r>
            <a:endParaRPr lang="en-ID" dirty="0"/>
          </a:p>
          <a:p>
            <a:pPr marL="114300" indent="0">
              <a:buNone/>
            </a:pPr>
            <a:endParaRPr lang="en-US" dirty="0"/>
          </a:p>
        </p:txBody>
      </p:sp>
      <p:pic>
        <p:nvPicPr>
          <p:cNvPr id="8194" name="Picture 2">
            <a:extLst>
              <a:ext uri="{FF2B5EF4-FFF2-40B4-BE49-F238E27FC236}">
                <a16:creationId xmlns:a16="http://schemas.microsoft.com/office/drawing/2014/main" id="{08DDD85C-23D5-0029-D58D-ED4DA57486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0833" y="1190162"/>
            <a:ext cx="2557011" cy="1753761"/>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a:extLst>
              <a:ext uri="{FF2B5EF4-FFF2-40B4-BE49-F238E27FC236}">
                <a16:creationId xmlns:a16="http://schemas.microsoft.com/office/drawing/2014/main" id="{BB01475B-4567-429C-1CEE-BA88EDBBFDC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97844" y="1190162"/>
            <a:ext cx="2557011" cy="1753761"/>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a:extLst>
              <a:ext uri="{FF2B5EF4-FFF2-40B4-BE49-F238E27FC236}">
                <a16:creationId xmlns:a16="http://schemas.microsoft.com/office/drawing/2014/main" id="{E149A97F-239D-35A8-167F-0CF4C7C90BE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54855" y="1190162"/>
            <a:ext cx="2415436" cy="1753761"/>
          </a:xfrm>
          <a:prstGeom prst="rect">
            <a:avLst/>
          </a:prstGeom>
          <a:noFill/>
          <a:extLst>
            <a:ext uri="{909E8E84-426E-40DD-AFC4-6F175D3DCCD1}">
              <a14:hiddenFill xmlns:a14="http://schemas.microsoft.com/office/drawing/2010/main">
                <a:solidFill>
                  <a:srgbClr val="FFFFFF"/>
                </a:solidFill>
              </a14:hiddenFill>
            </a:ext>
          </a:extLst>
        </p:spPr>
      </p:pic>
      <p:pic>
        <p:nvPicPr>
          <p:cNvPr id="8200" name="Picture 8">
            <a:extLst>
              <a:ext uri="{FF2B5EF4-FFF2-40B4-BE49-F238E27FC236}">
                <a16:creationId xmlns:a16="http://schemas.microsoft.com/office/drawing/2014/main" id="{BAA165FB-C173-1E5F-25BA-2D68DAB2BD1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97844" y="3018939"/>
            <a:ext cx="2603866" cy="1753761"/>
          </a:xfrm>
          <a:prstGeom prst="rect">
            <a:avLst/>
          </a:prstGeom>
          <a:noFill/>
          <a:extLst>
            <a:ext uri="{909E8E84-426E-40DD-AFC4-6F175D3DCCD1}">
              <a14:hiddenFill xmlns:a14="http://schemas.microsoft.com/office/drawing/2010/main">
                <a:solidFill>
                  <a:srgbClr val="FFFFFF"/>
                </a:solidFill>
              </a14:hiddenFill>
            </a:ext>
          </a:extLst>
        </p:spPr>
      </p:pic>
      <p:sp>
        <p:nvSpPr>
          <p:cNvPr id="9" name="Google Shape;115;p27">
            <a:extLst>
              <a:ext uri="{FF2B5EF4-FFF2-40B4-BE49-F238E27FC236}">
                <a16:creationId xmlns:a16="http://schemas.microsoft.com/office/drawing/2014/main" id="{3924D261-4DEB-1095-BB71-BA75CD07AB72}"/>
              </a:ext>
            </a:extLst>
          </p:cNvPr>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dirty="0">
                <a:solidFill>
                  <a:srgbClr val="000000"/>
                </a:solidFill>
                <a:hlinkClick r:id="rId7"/>
              </a:rPr>
              <a:t>Untuk selengkapnya, dapat melihat jupyter notebook </a:t>
            </a:r>
            <a:r>
              <a:rPr lang="en" sz="1100" dirty="0">
                <a:hlinkClick r:id="rId7"/>
              </a:rPr>
              <a:t>disini</a:t>
            </a:r>
            <a:endParaRPr sz="1100" dirty="0">
              <a:solidFill>
                <a:srgbClr val="000000"/>
              </a:solidFill>
            </a:endParaRPr>
          </a:p>
        </p:txBody>
      </p:sp>
    </p:spTree>
    <p:extLst>
      <p:ext uri="{BB962C8B-B14F-4D97-AF65-F5344CB8AC3E}">
        <p14:creationId xmlns:p14="http://schemas.microsoft.com/office/powerpoint/2010/main" val="1669332219"/>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386</TotalTime>
  <Words>1087</Words>
  <Application>Microsoft Office PowerPoint</Application>
  <PresentationFormat>On-screen Show (16:9)</PresentationFormat>
  <Paragraphs>140</Paragraphs>
  <Slides>22</Slides>
  <Notes>22</Notes>
  <HiddenSlides>0</HiddenSlides>
  <MMClips>0</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22</vt:i4>
      </vt:variant>
    </vt:vector>
  </HeadingPairs>
  <TitlesOfParts>
    <vt:vector size="27" baseType="lpstr">
      <vt:lpstr>Dosis</vt:lpstr>
      <vt:lpstr>Arial</vt:lpstr>
      <vt:lpstr>Roboto</vt:lpstr>
      <vt:lpstr>Simple Light</vt:lpstr>
      <vt:lpstr>Simple Light</vt:lpstr>
      <vt:lpstr>Predict Clicked Ads Customer Classification by using Machine Learning</vt:lpstr>
      <vt:lpstr>Overview</vt:lpstr>
      <vt:lpstr>EXPLONATORY DATA ANALYSIS</vt:lpstr>
      <vt:lpstr>EXPLONATORY DATA ANALYSIS</vt:lpstr>
      <vt:lpstr>EXPLONATORY DATA ANALYSIS</vt:lpstr>
      <vt:lpstr>EXPLONATORY DATA ANALYSIS</vt:lpstr>
      <vt:lpstr>EXPLONATORY DATA ANALYSIS</vt:lpstr>
      <vt:lpstr>EXPLONATORY DATA ANALYSIS</vt:lpstr>
      <vt:lpstr>EXPLONATORY DATA ANALYSIS</vt:lpstr>
      <vt:lpstr>EXPLONATORY DATA ANALYSIS</vt:lpstr>
      <vt:lpstr>Data Preprocessing</vt:lpstr>
      <vt:lpstr>Feature Engineering</vt:lpstr>
      <vt:lpstr>Data Shape</vt:lpstr>
      <vt:lpstr>Modeling</vt:lpstr>
      <vt:lpstr>Model Result</vt:lpstr>
      <vt:lpstr>Model Result</vt:lpstr>
      <vt:lpstr>       Model Result</vt:lpstr>
      <vt:lpstr>Model Result</vt:lpstr>
      <vt:lpstr>Bussines Recommendation and Simulation</vt:lpstr>
      <vt:lpstr>Bussines Recommendation and Simulation</vt:lpstr>
      <vt:lpstr>Bussines Recommendation and Simulation</vt:lpstr>
      <vt:lpstr>Bussines Recommendation and Simulation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Predict Clicked Ads Customer Classification by using Machine Learning</dc:title>
  <dc:creator>Indah</dc:creator>
  <cp:lastModifiedBy>fnputri31@outlook.com</cp:lastModifiedBy>
  <cp:revision>5</cp:revision>
  <dcterms:modified xsi:type="dcterms:W3CDTF">2022-08-09T06:38:05Z</dcterms:modified>
</cp:coreProperties>
</file>